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9" r:id="rId6"/>
    <p:sldId id="290" r:id="rId7"/>
    <p:sldId id="291" r:id="rId8"/>
    <p:sldId id="292" r:id="rId9"/>
    <p:sldId id="293" r:id="rId10"/>
    <p:sldId id="294" r:id="rId11"/>
    <p:sldId id="295" r:id="rId12"/>
    <p:sldId id="296"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D243-93D1-4D15-8CC4-48905F9C78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4614A4B8-ACCE-4689-914B-2B8CE95D90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76EF4EC6-9713-415F-AC52-16D68530D71B}"/>
              </a:ext>
            </a:extLst>
          </p:cNvPr>
          <p:cNvSpPr>
            <a:spLocks noGrp="1"/>
          </p:cNvSpPr>
          <p:nvPr>
            <p:ph type="dt" sz="half" idx="10"/>
          </p:nvPr>
        </p:nvSpPr>
        <p:spPr/>
        <p:txBody>
          <a:bodyPr/>
          <a:lstStyle/>
          <a:p>
            <a:fld id="{AA57233B-5A07-498A-A916-CBD17934F51E}" type="datetimeFigureOut">
              <a:rPr lang="vi-VN" smtClean="0"/>
              <a:t>08/01/2021</a:t>
            </a:fld>
            <a:endParaRPr lang="vi-VN"/>
          </a:p>
        </p:txBody>
      </p:sp>
      <p:sp>
        <p:nvSpPr>
          <p:cNvPr id="5" name="Footer Placeholder 4">
            <a:extLst>
              <a:ext uri="{FF2B5EF4-FFF2-40B4-BE49-F238E27FC236}">
                <a16:creationId xmlns:a16="http://schemas.microsoft.com/office/drawing/2014/main" id="{4DDC398B-1E6C-49D0-9FF4-5C949AD2FD8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EB76B0B-C598-4B74-BEC1-8174318B9368}"/>
              </a:ext>
            </a:extLst>
          </p:cNvPr>
          <p:cNvSpPr>
            <a:spLocks noGrp="1"/>
          </p:cNvSpPr>
          <p:nvPr>
            <p:ph type="sldNum" sz="quarter" idx="12"/>
          </p:nvPr>
        </p:nvSpPr>
        <p:spPr/>
        <p:txBody>
          <a:bodyPr/>
          <a:lstStyle/>
          <a:p>
            <a:fld id="{34D00416-42B9-4714-AB7D-F9F009A24A63}" type="slidenum">
              <a:rPr lang="vi-VN" smtClean="0"/>
              <a:t>‹#›</a:t>
            </a:fld>
            <a:endParaRPr lang="vi-VN"/>
          </a:p>
        </p:txBody>
      </p:sp>
    </p:spTree>
    <p:extLst>
      <p:ext uri="{BB962C8B-B14F-4D97-AF65-F5344CB8AC3E}">
        <p14:creationId xmlns:p14="http://schemas.microsoft.com/office/powerpoint/2010/main" val="1844310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F5A0-D8E6-40CA-9D34-E83781940E99}"/>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D07EAFB3-8732-408E-8464-3A453DCB7D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0635366-50F9-4FE3-A078-0D84DCA912D0}"/>
              </a:ext>
            </a:extLst>
          </p:cNvPr>
          <p:cNvSpPr>
            <a:spLocks noGrp="1"/>
          </p:cNvSpPr>
          <p:nvPr>
            <p:ph type="dt" sz="half" idx="10"/>
          </p:nvPr>
        </p:nvSpPr>
        <p:spPr/>
        <p:txBody>
          <a:bodyPr/>
          <a:lstStyle/>
          <a:p>
            <a:fld id="{AA57233B-5A07-498A-A916-CBD17934F51E}" type="datetimeFigureOut">
              <a:rPr lang="vi-VN" smtClean="0"/>
              <a:t>08/01/2021</a:t>
            </a:fld>
            <a:endParaRPr lang="vi-VN"/>
          </a:p>
        </p:txBody>
      </p:sp>
      <p:sp>
        <p:nvSpPr>
          <p:cNvPr id="5" name="Footer Placeholder 4">
            <a:extLst>
              <a:ext uri="{FF2B5EF4-FFF2-40B4-BE49-F238E27FC236}">
                <a16:creationId xmlns:a16="http://schemas.microsoft.com/office/drawing/2014/main" id="{96A9C1A9-701C-4EA9-A4F4-A809E81C1D7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2C759EC9-CB51-4458-9326-5A176EE42136}"/>
              </a:ext>
            </a:extLst>
          </p:cNvPr>
          <p:cNvSpPr>
            <a:spLocks noGrp="1"/>
          </p:cNvSpPr>
          <p:nvPr>
            <p:ph type="sldNum" sz="quarter" idx="12"/>
          </p:nvPr>
        </p:nvSpPr>
        <p:spPr/>
        <p:txBody>
          <a:bodyPr/>
          <a:lstStyle/>
          <a:p>
            <a:fld id="{34D00416-42B9-4714-AB7D-F9F009A24A63}" type="slidenum">
              <a:rPr lang="vi-VN" smtClean="0"/>
              <a:t>‹#›</a:t>
            </a:fld>
            <a:endParaRPr lang="vi-VN"/>
          </a:p>
        </p:txBody>
      </p:sp>
    </p:spTree>
    <p:extLst>
      <p:ext uri="{BB962C8B-B14F-4D97-AF65-F5344CB8AC3E}">
        <p14:creationId xmlns:p14="http://schemas.microsoft.com/office/powerpoint/2010/main" val="595631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E3562E-8E63-4756-919C-15C21884AA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622484C2-E83D-400E-A3C4-DFE36D228D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281BDE6-4EF0-44F8-ACA3-499A1FCAB748}"/>
              </a:ext>
            </a:extLst>
          </p:cNvPr>
          <p:cNvSpPr>
            <a:spLocks noGrp="1"/>
          </p:cNvSpPr>
          <p:nvPr>
            <p:ph type="dt" sz="half" idx="10"/>
          </p:nvPr>
        </p:nvSpPr>
        <p:spPr/>
        <p:txBody>
          <a:bodyPr/>
          <a:lstStyle/>
          <a:p>
            <a:fld id="{AA57233B-5A07-498A-A916-CBD17934F51E}" type="datetimeFigureOut">
              <a:rPr lang="vi-VN" smtClean="0"/>
              <a:t>08/01/2021</a:t>
            </a:fld>
            <a:endParaRPr lang="vi-VN"/>
          </a:p>
        </p:txBody>
      </p:sp>
      <p:sp>
        <p:nvSpPr>
          <p:cNvPr id="5" name="Footer Placeholder 4">
            <a:extLst>
              <a:ext uri="{FF2B5EF4-FFF2-40B4-BE49-F238E27FC236}">
                <a16:creationId xmlns:a16="http://schemas.microsoft.com/office/drawing/2014/main" id="{E1717B3E-DC52-465D-9BF0-06CD91D5022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3852FF8-8C0E-4494-9EA7-766A0C6F0411}"/>
              </a:ext>
            </a:extLst>
          </p:cNvPr>
          <p:cNvSpPr>
            <a:spLocks noGrp="1"/>
          </p:cNvSpPr>
          <p:nvPr>
            <p:ph type="sldNum" sz="quarter" idx="12"/>
          </p:nvPr>
        </p:nvSpPr>
        <p:spPr/>
        <p:txBody>
          <a:bodyPr/>
          <a:lstStyle/>
          <a:p>
            <a:fld id="{34D00416-42B9-4714-AB7D-F9F009A24A63}" type="slidenum">
              <a:rPr lang="vi-VN" smtClean="0"/>
              <a:t>‹#›</a:t>
            </a:fld>
            <a:endParaRPr lang="vi-VN"/>
          </a:p>
        </p:txBody>
      </p:sp>
    </p:spTree>
    <p:extLst>
      <p:ext uri="{BB962C8B-B14F-4D97-AF65-F5344CB8AC3E}">
        <p14:creationId xmlns:p14="http://schemas.microsoft.com/office/powerpoint/2010/main" val="123638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06F2B-BE39-48CF-8542-0EBA2F240C72}"/>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61B6ED08-15EF-43B3-B9A6-B3C65D7903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206CAE8-EEDD-4017-A329-3B50C482E908}"/>
              </a:ext>
            </a:extLst>
          </p:cNvPr>
          <p:cNvSpPr>
            <a:spLocks noGrp="1"/>
          </p:cNvSpPr>
          <p:nvPr>
            <p:ph type="dt" sz="half" idx="10"/>
          </p:nvPr>
        </p:nvSpPr>
        <p:spPr/>
        <p:txBody>
          <a:bodyPr/>
          <a:lstStyle/>
          <a:p>
            <a:fld id="{AA57233B-5A07-498A-A916-CBD17934F51E}" type="datetimeFigureOut">
              <a:rPr lang="vi-VN" smtClean="0"/>
              <a:t>08/01/2021</a:t>
            </a:fld>
            <a:endParaRPr lang="vi-VN"/>
          </a:p>
        </p:txBody>
      </p:sp>
      <p:sp>
        <p:nvSpPr>
          <p:cNvPr id="5" name="Footer Placeholder 4">
            <a:extLst>
              <a:ext uri="{FF2B5EF4-FFF2-40B4-BE49-F238E27FC236}">
                <a16:creationId xmlns:a16="http://schemas.microsoft.com/office/drawing/2014/main" id="{7FC3807A-70F4-4757-9647-58556CB4C81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656D35D-9B44-4775-B6E0-54040D0B5350}"/>
              </a:ext>
            </a:extLst>
          </p:cNvPr>
          <p:cNvSpPr>
            <a:spLocks noGrp="1"/>
          </p:cNvSpPr>
          <p:nvPr>
            <p:ph type="sldNum" sz="quarter" idx="12"/>
          </p:nvPr>
        </p:nvSpPr>
        <p:spPr/>
        <p:txBody>
          <a:bodyPr/>
          <a:lstStyle/>
          <a:p>
            <a:fld id="{34D00416-42B9-4714-AB7D-F9F009A24A63}" type="slidenum">
              <a:rPr lang="vi-VN" smtClean="0"/>
              <a:t>‹#›</a:t>
            </a:fld>
            <a:endParaRPr lang="vi-VN"/>
          </a:p>
        </p:txBody>
      </p:sp>
    </p:spTree>
    <p:extLst>
      <p:ext uri="{BB962C8B-B14F-4D97-AF65-F5344CB8AC3E}">
        <p14:creationId xmlns:p14="http://schemas.microsoft.com/office/powerpoint/2010/main" val="3918472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F7CD9-7481-46E5-B98F-C6C5F4191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88CC518E-B9B4-4E9D-BFB1-5EC4F87E82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C0C939-A473-478D-9C65-9C2A10935BFD}"/>
              </a:ext>
            </a:extLst>
          </p:cNvPr>
          <p:cNvSpPr>
            <a:spLocks noGrp="1"/>
          </p:cNvSpPr>
          <p:nvPr>
            <p:ph type="dt" sz="half" idx="10"/>
          </p:nvPr>
        </p:nvSpPr>
        <p:spPr/>
        <p:txBody>
          <a:bodyPr/>
          <a:lstStyle/>
          <a:p>
            <a:fld id="{AA57233B-5A07-498A-A916-CBD17934F51E}" type="datetimeFigureOut">
              <a:rPr lang="vi-VN" smtClean="0"/>
              <a:t>08/01/2021</a:t>
            </a:fld>
            <a:endParaRPr lang="vi-VN"/>
          </a:p>
        </p:txBody>
      </p:sp>
      <p:sp>
        <p:nvSpPr>
          <p:cNvPr id="5" name="Footer Placeholder 4">
            <a:extLst>
              <a:ext uri="{FF2B5EF4-FFF2-40B4-BE49-F238E27FC236}">
                <a16:creationId xmlns:a16="http://schemas.microsoft.com/office/drawing/2014/main" id="{233F9C78-8DB5-4AF1-85C1-FBE974D9742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305AC66-F56D-4801-BE38-B330B583B4FE}"/>
              </a:ext>
            </a:extLst>
          </p:cNvPr>
          <p:cNvSpPr>
            <a:spLocks noGrp="1"/>
          </p:cNvSpPr>
          <p:nvPr>
            <p:ph type="sldNum" sz="quarter" idx="12"/>
          </p:nvPr>
        </p:nvSpPr>
        <p:spPr/>
        <p:txBody>
          <a:bodyPr/>
          <a:lstStyle/>
          <a:p>
            <a:fld id="{34D00416-42B9-4714-AB7D-F9F009A24A63}" type="slidenum">
              <a:rPr lang="vi-VN" smtClean="0"/>
              <a:t>‹#›</a:t>
            </a:fld>
            <a:endParaRPr lang="vi-VN"/>
          </a:p>
        </p:txBody>
      </p:sp>
    </p:spTree>
    <p:extLst>
      <p:ext uri="{BB962C8B-B14F-4D97-AF65-F5344CB8AC3E}">
        <p14:creationId xmlns:p14="http://schemas.microsoft.com/office/powerpoint/2010/main" val="4124119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486D-B6B2-4CFE-B11C-F8E8425898C1}"/>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8851A957-F501-4391-AEEE-4E1AE09700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675B653B-7973-4E9D-935B-41C5A46547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261175A4-E6A5-4998-9647-E67DD2583F82}"/>
              </a:ext>
            </a:extLst>
          </p:cNvPr>
          <p:cNvSpPr>
            <a:spLocks noGrp="1"/>
          </p:cNvSpPr>
          <p:nvPr>
            <p:ph type="dt" sz="half" idx="10"/>
          </p:nvPr>
        </p:nvSpPr>
        <p:spPr/>
        <p:txBody>
          <a:bodyPr/>
          <a:lstStyle/>
          <a:p>
            <a:fld id="{AA57233B-5A07-498A-A916-CBD17934F51E}" type="datetimeFigureOut">
              <a:rPr lang="vi-VN" smtClean="0"/>
              <a:t>08/01/2021</a:t>
            </a:fld>
            <a:endParaRPr lang="vi-VN"/>
          </a:p>
        </p:txBody>
      </p:sp>
      <p:sp>
        <p:nvSpPr>
          <p:cNvPr id="6" name="Footer Placeholder 5">
            <a:extLst>
              <a:ext uri="{FF2B5EF4-FFF2-40B4-BE49-F238E27FC236}">
                <a16:creationId xmlns:a16="http://schemas.microsoft.com/office/drawing/2014/main" id="{3DAD0745-88CC-434C-B057-0B2BB27E8518}"/>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143A0514-04A9-45A2-A903-B85FC71063DD}"/>
              </a:ext>
            </a:extLst>
          </p:cNvPr>
          <p:cNvSpPr>
            <a:spLocks noGrp="1"/>
          </p:cNvSpPr>
          <p:nvPr>
            <p:ph type="sldNum" sz="quarter" idx="12"/>
          </p:nvPr>
        </p:nvSpPr>
        <p:spPr/>
        <p:txBody>
          <a:bodyPr/>
          <a:lstStyle/>
          <a:p>
            <a:fld id="{34D00416-42B9-4714-AB7D-F9F009A24A63}" type="slidenum">
              <a:rPr lang="vi-VN" smtClean="0"/>
              <a:t>‹#›</a:t>
            </a:fld>
            <a:endParaRPr lang="vi-VN"/>
          </a:p>
        </p:txBody>
      </p:sp>
    </p:spTree>
    <p:extLst>
      <p:ext uri="{BB962C8B-B14F-4D97-AF65-F5344CB8AC3E}">
        <p14:creationId xmlns:p14="http://schemas.microsoft.com/office/powerpoint/2010/main" val="331638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4917-E7BD-43B4-AC60-E3C6F9FAB199}"/>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91C5AC41-0994-41FD-B038-E738CB8B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73B7DE-13A6-43CF-8A66-C066A89564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09924586-6605-4BF3-A8DD-58011BB0FC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999ADA-44EA-40FC-A2BD-2C987F4024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7D502048-47BA-4B97-851A-3836B9E61E13}"/>
              </a:ext>
            </a:extLst>
          </p:cNvPr>
          <p:cNvSpPr>
            <a:spLocks noGrp="1"/>
          </p:cNvSpPr>
          <p:nvPr>
            <p:ph type="dt" sz="half" idx="10"/>
          </p:nvPr>
        </p:nvSpPr>
        <p:spPr/>
        <p:txBody>
          <a:bodyPr/>
          <a:lstStyle/>
          <a:p>
            <a:fld id="{AA57233B-5A07-498A-A916-CBD17934F51E}" type="datetimeFigureOut">
              <a:rPr lang="vi-VN" smtClean="0"/>
              <a:t>08/01/2021</a:t>
            </a:fld>
            <a:endParaRPr lang="vi-VN"/>
          </a:p>
        </p:txBody>
      </p:sp>
      <p:sp>
        <p:nvSpPr>
          <p:cNvPr id="8" name="Footer Placeholder 7">
            <a:extLst>
              <a:ext uri="{FF2B5EF4-FFF2-40B4-BE49-F238E27FC236}">
                <a16:creationId xmlns:a16="http://schemas.microsoft.com/office/drawing/2014/main" id="{E9900164-D99A-41CE-AC52-B13078CF675A}"/>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6A6EE947-4E20-46A6-B9B1-CC059B2EBC8A}"/>
              </a:ext>
            </a:extLst>
          </p:cNvPr>
          <p:cNvSpPr>
            <a:spLocks noGrp="1"/>
          </p:cNvSpPr>
          <p:nvPr>
            <p:ph type="sldNum" sz="quarter" idx="12"/>
          </p:nvPr>
        </p:nvSpPr>
        <p:spPr/>
        <p:txBody>
          <a:bodyPr/>
          <a:lstStyle/>
          <a:p>
            <a:fld id="{34D00416-42B9-4714-AB7D-F9F009A24A63}" type="slidenum">
              <a:rPr lang="vi-VN" smtClean="0"/>
              <a:t>‹#›</a:t>
            </a:fld>
            <a:endParaRPr lang="vi-VN"/>
          </a:p>
        </p:txBody>
      </p:sp>
    </p:spTree>
    <p:extLst>
      <p:ext uri="{BB962C8B-B14F-4D97-AF65-F5344CB8AC3E}">
        <p14:creationId xmlns:p14="http://schemas.microsoft.com/office/powerpoint/2010/main" val="87654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FD8B-B843-4DDF-AECC-CBA8A9053B85}"/>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F95B5953-F2C0-47F9-B338-B88CE0A121D0}"/>
              </a:ext>
            </a:extLst>
          </p:cNvPr>
          <p:cNvSpPr>
            <a:spLocks noGrp="1"/>
          </p:cNvSpPr>
          <p:nvPr>
            <p:ph type="dt" sz="half" idx="10"/>
          </p:nvPr>
        </p:nvSpPr>
        <p:spPr/>
        <p:txBody>
          <a:bodyPr/>
          <a:lstStyle/>
          <a:p>
            <a:fld id="{AA57233B-5A07-498A-A916-CBD17934F51E}" type="datetimeFigureOut">
              <a:rPr lang="vi-VN" smtClean="0"/>
              <a:t>08/01/2021</a:t>
            </a:fld>
            <a:endParaRPr lang="vi-VN"/>
          </a:p>
        </p:txBody>
      </p:sp>
      <p:sp>
        <p:nvSpPr>
          <p:cNvPr id="4" name="Footer Placeholder 3">
            <a:extLst>
              <a:ext uri="{FF2B5EF4-FFF2-40B4-BE49-F238E27FC236}">
                <a16:creationId xmlns:a16="http://schemas.microsoft.com/office/drawing/2014/main" id="{8605FD9A-B59D-4789-950D-4FF221D40D0F}"/>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F95FC188-65E6-4F26-A6C8-47FE37DF3CFE}"/>
              </a:ext>
            </a:extLst>
          </p:cNvPr>
          <p:cNvSpPr>
            <a:spLocks noGrp="1"/>
          </p:cNvSpPr>
          <p:nvPr>
            <p:ph type="sldNum" sz="quarter" idx="12"/>
          </p:nvPr>
        </p:nvSpPr>
        <p:spPr/>
        <p:txBody>
          <a:bodyPr/>
          <a:lstStyle/>
          <a:p>
            <a:fld id="{34D00416-42B9-4714-AB7D-F9F009A24A63}" type="slidenum">
              <a:rPr lang="vi-VN" smtClean="0"/>
              <a:t>‹#›</a:t>
            </a:fld>
            <a:endParaRPr lang="vi-VN"/>
          </a:p>
        </p:txBody>
      </p:sp>
    </p:spTree>
    <p:extLst>
      <p:ext uri="{BB962C8B-B14F-4D97-AF65-F5344CB8AC3E}">
        <p14:creationId xmlns:p14="http://schemas.microsoft.com/office/powerpoint/2010/main" val="3192155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5481B5-1325-4E1D-AD88-4C42499F2FA7}"/>
              </a:ext>
            </a:extLst>
          </p:cNvPr>
          <p:cNvSpPr>
            <a:spLocks noGrp="1"/>
          </p:cNvSpPr>
          <p:nvPr>
            <p:ph type="dt" sz="half" idx="10"/>
          </p:nvPr>
        </p:nvSpPr>
        <p:spPr/>
        <p:txBody>
          <a:bodyPr/>
          <a:lstStyle/>
          <a:p>
            <a:fld id="{AA57233B-5A07-498A-A916-CBD17934F51E}" type="datetimeFigureOut">
              <a:rPr lang="vi-VN" smtClean="0"/>
              <a:t>08/01/2021</a:t>
            </a:fld>
            <a:endParaRPr lang="vi-VN"/>
          </a:p>
        </p:txBody>
      </p:sp>
      <p:sp>
        <p:nvSpPr>
          <p:cNvPr id="3" name="Footer Placeholder 2">
            <a:extLst>
              <a:ext uri="{FF2B5EF4-FFF2-40B4-BE49-F238E27FC236}">
                <a16:creationId xmlns:a16="http://schemas.microsoft.com/office/drawing/2014/main" id="{17211123-362B-4562-AADD-9BACCB95DA77}"/>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8EC6EF04-E11B-4AE6-8E3E-A88F20B7D014}"/>
              </a:ext>
            </a:extLst>
          </p:cNvPr>
          <p:cNvSpPr>
            <a:spLocks noGrp="1"/>
          </p:cNvSpPr>
          <p:nvPr>
            <p:ph type="sldNum" sz="quarter" idx="12"/>
          </p:nvPr>
        </p:nvSpPr>
        <p:spPr/>
        <p:txBody>
          <a:bodyPr/>
          <a:lstStyle/>
          <a:p>
            <a:fld id="{34D00416-42B9-4714-AB7D-F9F009A24A63}" type="slidenum">
              <a:rPr lang="vi-VN" smtClean="0"/>
              <a:t>‹#›</a:t>
            </a:fld>
            <a:endParaRPr lang="vi-VN"/>
          </a:p>
        </p:txBody>
      </p:sp>
    </p:spTree>
    <p:extLst>
      <p:ext uri="{BB962C8B-B14F-4D97-AF65-F5344CB8AC3E}">
        <p14:creationId xmlns:p14="http://schemas.microsoft.com/office/powerpoint/2010/main" val="1743628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D0CD-CD78-4A9D-9937-66F30DE657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50DFBE38-C9DF-434E-9ED9-E2D0FCCD74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807353AF-F9BF-4706-A69B-EA182A2247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8505B1-5DA9-4B91-A83C-AF3692EE02C5}"/>
              </a:ext>
            </a:extLst>
          </p:cNvPr>
          <p:cNvSpPr>
            <a:spLocks noGrp="1"/>
          </p:cNvSpPr>
          <p:nvPr>
            <p:ph type="dt" sz="half" idx="10"/>
          </p:nvPr>
        </p:nvSpPr>
        <p:spPr/>
        <p:txBody>
          <a:bodyPr/>
          <a:lstStyle/>
          <a:p>
            <a:fld id="{AA57233B-5A07-498A-A916-CBD17934F51E}" type="datetimeFigureOut">
              <a:rPr lang="vi-VN" smtClean="0"/>
              <a:t>08/01/2021</a:t>
            </a:fld>
            <a:endParaRPr lang="vi-VN"/>
          </a:p>
        </p:txBody>
      </p:sp>
      <p:sp>
        <p:nvSpPr>
          <p:cNvPr id="6" name="Footer Placeholder 5">
            <a:extLst>
              <a:ext uri="{FF2B5EF4-FFF2-40B4-BE49-F238E27FC236}">
                <a16:creationId xmlns:a16="http://schemas.microsoft.com/office/drawing/2014/main" id="{F21474F5-C95B-45DD-9DC2-69EB73F9F1FD}"/>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E4EFDF2-071A-42CC-A485-3DAFA6FED516}"/>
              </a:ext>
            </a:extLst>
          </p:cNvPr>
          <p:cNvSpPr>
            <a:spLocks noGrp="1"/>
          </p:cNvSpPr>
          <p:nvPr>
            <p:ph type="sldNum" sz="quarter" idx="12"/>
          </p:nvPr>
        </p:nvSpPr>
        <p:spPr/>
        <p:txBody>
          <a:bodyPr/>
          <a:lstStyle/>
          <a:p>
            <a:fld id="{34D00416-42B9-4714-AB7D-F9F009A24A63}" type="slidenum">
              <a:rPr lang="vi-VN" smtClean="0"/>
              <a:t>‹#›</a:t>
            </a:fld>
            <a:endParaRPr lang="vi-VN"/>
          </a:p>
        </p:txBody>
      </p:sp>
    </p:spTree>
    <p:extLst>
      <p:ext uri="{BB962C8B-B14F-4D97-AF65-F5344CB8AC3E}">
        <p14:creationId xmlns:p14="http://schemas.microsoft.com/office/powerpoint/2010/main" val="3917202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98EF-601B-45DD-AE43-2EE29FC8E2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0947EDAB-61A6-4453-912D-B5E6D8A6D2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1AE24DCF-64ED-4D73-8329-A5735CF0D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8482F3-5D75-4716-944B-6B5FB207174F}"/>
              </a:ext>
            </a:extLst>
          </p:cNvPr>
          <p:cNvSpPr>
            <a:spLocks noGrp="1"/>
          </p:cNvSpPr>
          <p:nvPr>
            <p:ph type="dt" sz="half" idx="10"/>
          </p:nvPr>
        </p:nvSpPr>
        <p:spPr/>
        <p:txBody>
          <a:bodyPr/>
          <a:lstStyle/>
          <a:p>
            <a:fld id="{AA57233B-5A07-498A-A916-CBD17934F51E}" type="datetimeFigureOut">
              <a:rPr lang="vi-VN" smtClean="0"/>
              <a:t>08/01/2021</a:t>
            </a:fld>
            <a:endParaRPr lang="vi-VN"/>
          </a:p>
        </p:txBody>
      </p:sp>
      <p:sp>
        <p:nvSpPr>
          <p:cNvPr id="6" name="Footer Placeholder 5">
            <a:extLst>
              <a:ext uri="{FF2B5EF4-FFF2-40B4-BE49-F238E27FC236}">
                <a16:creationId xmlns:a16="http://schemas.microsoft.com/office/drawing/2014/main" id="{E58F77B5-270B-4A98-99A6-650E90A05607}"/>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348A5AD-7A19-49A3-97C7-B20C3BACF24E}"/>
              </a:ext>
            </a:extLst>
          </p:cNvPr>
          <p:cNvSpPr>
            <a:spLocks noGrp="1"/>
          </p:cNvSpPr>
          <p:nvPr>
            <p:ph type="sldNum" sz="quarter" idx="12"/>
          </p:nvPr>
        </p:nvSpPr>
        <p:spPr/>
        <p:txBody>
          <a:bodyPr/>
          <a:lstStyle/>
          <a:p>
            <a:fld id="{34D00416-42B9-4714-AB7D-F9F009A24A63}" type="slidenum">
              <a:rPr lang="vi-VN" smtClean="0"/>
              <a:t>‹#›</a:t>
            </a:fld>
            <a:endParaRPr lang="vi-VN"/>
          </a:p>
        </p:txBody>
      </p:sp>
    </p:spTree>
    <p:extLst>
      <p:ext uri="{BB962C8B-B14F-4D97-AF65-F5344CB8AC3E}">
        <p14:creationId xmlns:p14="http://schemas.microsoft.com/office/powerpoint/2010/main" val="3829542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2D3A7D-348E-44C1-B966-A9D72F415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DDF8978A-53AF-487E-A7F8-845B88CDB4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D0CE507D-05C9-4770-8625-BD37C9DDF5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57233B-5A07-498A-A916-CBD17934F51E}" type="datetimeFigureOut">
              <a:rPr lang="vi-VN" smtClean="0"/>
              <a:t>08/01/2021</a:t>
            </a:fld>
            <a:endParaRPr lang="vi-VN"/>
          </a:p>
        </p:txBody>
      </p:sp>
      <p:sp>
        <p:nvSpPr>
          <p:cNvPr id="5" name="Footer Placeholder 4">
            <a:extLst>
              <a:ext uri="{FF2B5EF4-FFF2-40B4-BE49-F238E27FC236}">
                <a16:creationId xmlns:a16="http://schemas.microsoft.com/office/drawing/2014/main" id="{274BE3C1-81ED-441F-81C2-6C9600756D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EAC24698-44F8-4F95-A553-C641AAECB3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00416-42B9-4714-AB7D-F9F009A24A63}" type="slidenum">
              <a:rPr lang="vi-VN" smtClean="0"/>
              <a:t>‹#›</a:t>
            </a:fld>
            <a:endParaRPr lang="vi-VN"/>
          </a:p>
        </p:txBody>
      </p:sp>
    </p:spTree>
    <p:extLst>
      <p:ext uri="{BB962C8B-B14F-4D97-AF65-F5344CB8AC3E}">
        <p14:creationId xmlns:p14="http://schemas.microsoft.com/office/powerpoint/2010/main" val="479667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FAB90-D41E-442F-9A94-767E66F60516}"/>
              </a:ext>
            </a:extLst>
          </p:cNvPr>
          <p:cNvSpPr>
            <a:spLocks noGrp="1"/>
          </p:cNvSpPr>
          <p:nvPr>
            <p:ph type="ctrTitle"/>
          </p:nvPr>
        </p:nvSpPr>
        <p:spPr>
          <a:xfrm>
            <a:off x="2616591" y="447315"/>
            <a:ext cx="9003176" cy="2387600"/>
          </a:xfrm>
        </p:spPr>
        <p:txBody>
          <a:bodyPr/>
          <a:lstStyle/>
          <a:p>
            <a:r>
              <a:rPr lang="vi-VN" sz="3200" b="1" dirty="0">
                <a:solidFill>
                  <a:srgbClr val="003B7A"/>
                </a:solidFill>
                <a:effectLst/>
                <a:latin typeface="Times New Roman" panose="02020603050405020304" pitchFamily="18" charset="0"/>
                <a:ea typeface="Times New Roman" panose="02020603050405020304" pitchFamily="18" charset="0"/>
              </a:rPr>
              <a:t>TRƯỜNG CAO ĐẲNG CÔNG NGHỆ THỦ ĐỨC</a:t>
            </a:r>
            <a:br>
              <a:rPr lang="vi-VN" sz="2800" b="1" dirty="0">
                <a:solidFill>
                  <a:srgbClr val="003B7A"/>
                </a:solidFill>
                <a:effectLst/>
                <a:latin typeface="Times New Roman" panose="02020603050405020304" pitchFamily="18" charset="0"/>
                <a:ea typeface="Times New Roman" panose="02020603050405020304" pitchFamily="18" charset="0"/>
              </a:rPr>
            </a:br>
            <a:r>
              <a:rPr lang="vi-VN" sz="2800" b="1" dirty="0">
                <a:solidFill>
                  <a:srgbClr val="003B7A"/>
                </a:solidFill>
                <a:effectLst/>
                <a:latin typeface="Times New Roman" panose="02020603050405020304" pitchFamily="18" charset="0"/>
                <a:ea typeface="Times New Roman" panose="02020603050405020304" pitchFamily="18" charset="0"/>
              </a:rPr>
              <a:t>Khoa Công Nghệ Thông Tin</a:t>
            </a:r>
            <a:br>
              <a:rPr lang="vi-VN" sz="1800" dirty="0">
                <a:effectLst/>
                <a:latin typeface="Arial" panose="020B0604020202020204" pitchFamily="34" charset="0"/>
                <a:ea typeface="Arial" panose="020B0604020202020204" pitchFamily="34" charset="0"/>
              </a:rPr>
            </a:br>
            <a:endParaRPr lang="vi-VN" dirty="0"/>
          </a:p>
        </p:txBody>
      </p:sp>
      <p:sp>
        <p:nvSpPr>
          <p:cNvPr id="3" name="Subtitle 2">
            <a:extLst>
              <a:ext uri="{FF2B5EF4-FFF2-40B4-BE49-F238E27FC236}">
                <a16:creationId xmlns:a16="http://schemas.microsoft.com/office/drawing/2014/main" id="{BFA720F8-C885-4B0D-A597-C7CBA6C4E6B6}"/>
              </a:ext>
            </a:extLst>
          </p:cNvPr>
          <p:cNvSpPr>
            <a:spLocks noGrp="1"/>
          </p:cNvSpPr>
          <p:nvPr>
            <p:ph type="subTitle" idx="1"/>
          </p:nvPr>
        </p:nvSpPr>
        <p:spPr>
          <a:xfrm>
            <a:off x="1706880" y="3236120"/>
            <a:ext cx="9144000" cy="2897394"/>
          </a:xfrm>
        </p:spPr>
        <p:txBody>
          <a:bodyPr>
            <a:normAutofit/>
          </a:bodyPr>
          <a:lstStyle/>
          <a:p>
            <a:r>
              <a:rPr lang="vi-VN" sz="3200" b="1" dirty="0">
                <a:solidFill>
                  <a:srgbClr val="003B7A"/>
                </a:solidFill>
                <a:effectLst/>
                <a:latin typeface="+mj-lt"/>
                <a:ea typeface="Times New Roman" panose="02020603050405020304" pitchFamily="18" charset="0"/>
              </a:rPr>
              <a:t>CHUYÊN ĐỀ CMS</a:t>
            </a:r>
          </a:p>
          <a:p>
            <a:endParaRPr lang="vi-VN" sz="3200" b="1" dirty="0">
              <a:effectLst/>
              <a:latin typeface="+mj-lt"/>
              <a:ea typeface="Arial" panose="020B0604020202020204" pitchFamily="34" charset="0"/>
            </a:endParaRPr>
          </a:p>
          <a:p>
            <a:r>
              <a:rPr lang="vi-VN" sz="2800" b="1" dirty="0">
                <a:solidFill>
                  <a:srgbClr val="003B7A"/>
                </a:solidFill>
                <a:effectLst/>
                <a:latin typeface="+mj-lt"/>
                <a:ea typeface="Times New Roman" panose="02020603050405020304" pitchFamily="18" charset="0"/>
              </a:rPr>
              <a:t>BÁO CÁO ĐỒ ÁN </a:t>
            </a:r>
            <a:r>
              <a:rPr lang="en-US" sz="2800" b="1" dirty="0">
                <a:solidFill>
                  <a:srgbClr val="003B7A"/>
                </a:solidFill>
                <a:effectLst/>
                <a:latin typeface="Times New Roman" panose="02020603050405020304" pitchFamily="18" charset="0"/>
                <a:ea typeface="Tahoma" panose="020B0604030504040204" pitchFamily="34" charset="0"/>
                <a:cs typeface="Times New Roman" panose="02020603050405020304" pitchFamily="18" charset="0"/>
              </a:rPr>
              <a:t>DỊCH VỤ VẬN CHUYỂN NHÀ</a:t>
            </a:r>
          </a:p>
          <a:p>
            <a:endParaRPr lang="vi-VN" sz="2800" b="1" dirty="0">
              <a:effectLst/>
              <a:latin typeface="Times New Roman" panose="02020603050405020304" pitchFamily="18" charset="0"/>
              <a:ea typeface="Tahoma" panose="020B0604030504040204" pitchFamily="34" charset="0"/>
              <a:cs typeface="Times New Roman" panose="02020603050405020304" pitchFamily="18" charset="0"/>
            </a:endParaRPr>
          </a:p>
          <a:p>
            <a:r>
              <a:rPr lang="vi-VN" b="1" dirty="0">
                <a:solidFill>
                  <a:schemeClr val="accent5">
                    <a:lumMod val="50000"/>
                  </a:schemeClr>
                </a:solidFill>
                <a:effectLst/>
                <a:latin typeface="+mj-lt"/>
                <a:ea typeface="Times New Roman" panose="02020603050405020304" pitchFamily="18" charset="0"/>
              </a:rPr>
              <a:t>NHÓM </a:t>
            </a:r>
            <a:r>
              <a:rPr lang="en-US" b="1" dirty="0">
                <a:solidFill>
                  <a:schemeClr val="accent5">
                    <a:lumMod val="50000"/>
                  </a:schemeClr>
                </a:solidFill>
                <a:effectLst/>
                <a:latin typeface="+mj-lt"/>
                <a:ea typeface="Times New Roman" panose="02020603050405020304" pitchFamily="18" charset="0"/>
              </a:rPr>
              <a:t>7</a:t>
            </a:r>
            <a:endParaRPr lang="vi-VN" b="1" dirty="0">
              <a:solidFill>
                <a:schemeClr val="accent5">
                  <a:lumMod val="50000"/>
                </a:schemeClr>
              </a:solidFill>
              <a:latin typeface="+mj-lt"/>
            </a:endParaRPr>
          </a:p>
        </p:txBody>
      </p:sp>
      <p:pic>
        <p:nvPicPr>
          <p:cNvPr id="4" name="image1.png">
            <a:extLst>
              <a:ext uri="{FF2B5EF4-FFF2-40B4-BE49-F238E27FC236}">
                <a16:creationId xmlns:a16="http://schemas.microsoft.com/office/drawing/2014/main" id="{85B91442-648A-4C66-B847-B4DB235C84D1}"/>
              </a:ext>
            </a:extLst>
          </p:cNvPr>
          <p:cNvPicPr/>
          <p:nvPr/>
        </p:nvPicPr>
        <p:blipFill>
          <a:blip r:embed="rId2"/>
          <a:srcRect/>
          <a:stretch>
            <a:fillRect/>
          </a:stretch>
        </p:blipFill>
        <p:spPr>
          <a:xfrm>
            <a:off x="869779" y="786503"/>
            <a:ext cx="1674202" cy="1709224"/>
          </a:xfrm>
          <a:prstGeom prst="rect">
            <a:avLst/>
          </a:prstGeom>
          <a:ln/>
        </p:spPr>
      </p:pic>
    </p:spTree>
    <p:extLst>
      <p:ext uri="{BB962C8B-B14F-4D97-AF65-F5344CB8AC3E}">
        <p14:creationId xmlns:p14="http://schemas.microsoft.com/office/powerpoint/2010/main" val="152944685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1707-7CE5-456E-B5E4-4E5687AE50D3}"/>
              </a:ext>
            </a:extLst>
          </p:cNvPr>
          <p:cNvSpPr>
            <a:spLocks noGrp="1"/>
          </p:cNvSpPr>
          <p:nvPr>
            <p:ph type="title"/>
          </p:nvPr>
        </p:nvSpPr>
        <p:spPr/>
        <p:txBody>
          <a:bodyPr/>
          <a:lstStyle/>
          <a:p>
            <a:r>
              <a:rPr lang="en-US" sz="2800" b="1" dirty="0">
                <a:solidFill>
                  <a:srgbClr val="434343"/>
                </a:solidFill>
                <a:effectLst/>
                <a:latin typeface="Times New Roman" panose="02020603050405020304" pitchFamily="18" charset="0"/>
              </a:rPr>
              <a:t>7. </a:t>
            </a:r>
            <a:r>
              <a:rPr lang="vi-VN" sz="2800" b="1" dirty="0">
                <a:solidFill>
                  <a:srgbClr val="434343"/>
                </a:solidFill>
                <a:effectLst/>
                <a:latin typeface="Times New Roman" panose="02020603050405020304" pitchFamily="18" charset="0"/>
              </a:rPr>
              <a:t>Plugins (gói mở rộng) </a:t>
            </a:r>
            <a:br>
              <a:rPr lang="en-US" sz="1800" b="1" dirty="0">
                <a:solidFill>
                  <a:srgbClr val="434343"/>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6349B51B-913E-428B-8D2B-547C8CE9F562}"/>
              </a:ext>
            </a:extLst>
          </p:cNvPr>
          <p:cNvSpPr>
            <a:spLocks noGrp="1"/>
          </p:cNvSpPr>
          <p:nvPr>
            <p:ph idx="1"/>
          </p:nvPr>
        </p:nvSpPr>
        <p:spPr>
          <a:xfrm>
            <a:off x="838200" y="1280160"/>
            <a:ext cx="10515600" cy="4896803"/>
          </a:xfrm>
        </p:spPr>
        <p:txBody>
          <a:bodyPr/>
          <a:lstStyle/>
          <a:p>
            <a:r>
              <a:rPr lang="en-US" sz="2000"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Installed Plugins</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cài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Liệt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kê</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plugin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cài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web.</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n-US" sz="2000"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Add New</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Cài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Cài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plugin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sẵn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WordPress,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cài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gói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plugin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mua</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3.</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77462C89-278C-4194-A887-8B45E36CFA01}"/>
              </a:ext>
            </a:extLst>
          </p:cNvPr>
          <p:cNvPicPr/>
          <p:nvPr/>
        </p:nvPicPr>
        <p:blipFill>
          <a:blip r:embed="rId2"/>
          <a:stretch>
            <a:fillRect/>
          </a:stretch>
        </p:blipFill>
        <p:spPr>
          <a:xfrm>
            <a:off x="1350498" y="2743200"/>
            <a:ext cx="8510953" cy="3568700"/>
          </a:xfrm>
          <a:prstGeom prst="rect">
            <a:avLst/>
          </a:prstGeom>
        </p:spPr>
      </p:pic>
    </p:spTree>
    <p:extLst>
      <p:ext uri="{BB962C8B-B14F-4D97-AF65-F5344CB8AC3E}">
        <p14:creationId xmlns:p14="http://schemas.microsoft.com/office/powerpoint/2010/main" val="251469581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F44E-6315-4F55-9916-8E346B913115}"/>
              </a:ext>
            </a:extLst>
          </p:cNvPr>
          <p:cNvSpPr>
            <a:spLocks noGrp="1"/>
          </p:cNvSpPr>
          <p:nvPr>
            <p:ph type="title"/>
          </p:nvPr>
        </p:nvSpPr>
        <p:spPr/>
        <p:txBody>
          <a:bodyPr/>
          <a:lstStyle/>
          <a:p>
            <a:r>
              <a:rPr lang="en-US" sz="2800" b="1" dirty="0">
                <a:solidFill>
                  <a:srgbClr val="434343"/>
                </a:solidFill>
                <a:effectLst/>
                <a:latin typeface="Times New Roman" panose="02020603050405020304" pitchFamily="18" charset="0"/>
              </a:rPr>
              <a:t>8. </a:t>
            </a:r>
            <a:r>
              <a:rPr lang="vi-VN" sz="2800" b="1" dirty="0">
                <a:solidFill>
                  <a:srgbClr val="434343"/>
                </a:solidFill>
                <a:effectLst/>
                <a:latin typeface="Times New Roman" panose="02020603050405020304" pitchFamily="18" charset="0"/>
              </a:rPr>
              <a:t>User (thành viên)</a:t>
            </a:r>
            <a:br>
              <a:rPr lang="en-US" sz="1800" b="1" dirty="0">
                <a:solidFill>
                  <a:srgbClr val="434343"/>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1C182BF-AAD6-4171-AA5D-BDEEFA23BF41}"/>
              </a:ext>
            </a:extLst>
          </p:cNvPr>
          <p:cNvSpPr>
            <a:spLocks noGrp="1"/>
          </p:cNvSpPr>
          <p:nvPr>
            <p:ph idx="1"/>
          </p:nvPr>
        </p:nvSpPr>
        <p:spPr/>
        <p:txBody>
          <a:bodyPr/>
          <a:lstStyle/>
          <a:p>
            <a:r>
              <a:rPr lang="en-US" sz="2000" dirty="0">
                <a:solidFill>
                  <a:srgbClr val="383838"/>
                </a:solidFill>
                <a:effectLst/>
                <a:latin typeface="Times New Roman" panose="02020603050405020304" pitchFamily="18" charset="0"/>
                <a:ea typeface="Times New Roman" panose="02020603050405020304" pitchFamily="18" charset="0"/>
              </a:rPr>
              <a:t>Ở </a:t>
            </a:r>
            <a:r>
              <a:rPr lang="en-US" sz="2000" dirty="0" err="1">
                <a:solidFill>
                  <a:srgbClr val="383838"/>
                </a:solidFill>
                <a:effectLst/>
                <a:latin typeface="Times New Roman" panose="02020603050405020304" pitchFamily="18" charset="0"/>
                <a:ea typeface="Times New Roman" panose="02020603050405020304" pitchFamily="18" charset="0"/>
              </a:rPr>
              <a:t>phẩn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này</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chủ</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yêu</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bạn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sẽ</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có</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thể</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thực</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hiện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xem</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thêm</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mới</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cấu</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hình</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chỉnh</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sửa</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hồ</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sơ</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cho</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thành</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viên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quản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lý</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quản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trị</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viên</a:t>
            </a:r>
            <a:r>
              <a:rPr lang="en-US" sz="2000" dirty="0">
                <a:solidFill>
                  <a:srgbClr val="383838"/>
                </a:solidFill>
                <a:effectLst/>
                <a:latin typeface="Times New Roman" panose="02020603050405020304" pitchFamily="18" charset="0"/>
                <a:ea typeface="Times New Roman" panose="02020603050405020304" pitchFamily="18" charset="0"/>
              </a:rPr>
              <a:t>, hay </a:t>
            </a:r>
            <a:r>
              <a:rPr lang="en-US" sz="2000" dirty="0" err="1">
                <a:solidFill>
                  <a:srgbClr val="383838"/>
                </a:solidFill>
                <a:effectLst/>
                <a:latin typeface="Times New Roman" panose="02020603050405020304" pitchFamily="18" charset="0"/>
                <a:ea typeface="Times New Roman" panose="02020603050405020304" pitchFamily="18" charset="0"/>
              </a:rPr>
              <a:t>khách</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hàng</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thành</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viên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của</a:t>
            </a:r>
            <a:r>
              <a:rPr lang="en-US" sz="2000" dirty="0">
                <a:solidFill>
                  <a:srgbClr val="383838"/>
                </a:solidFill>
                <a:effectLst/>
                <a:latin typeface="Times New Roman" panose="02020603050405020304" pitchFamily="18" charset="0"/>
                <a:ea typeface="Times New Roman" panose="02020603050405020304" pitchFamily="18" charset="0"/>
              </a:rPr>
              <a:t> website.</a:t>
            </a:r>
            <a:endParaRPr lang="en-US" sz="2000" dirty="0">
              <a:effectLst/>
              <a:latin typeface="Times New Roman" panose="02020603050405020304" pitchFamily="18" charset="0"/>
              <a:ea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CD8173B8-53E7-44F3-A57A-542D2947038D}"/>
              </a:ext>
            </a:extLst>
          </p:cNvPr>
          <p:cNvPicPr/>
          <p:nvPr/>
        </p:nvPicPr>
        <p:blipFill>
          <a:blip r:embed="rId2"/>
          <a:stretch>
            <a:fillRect/>
          </a:stretch>
        </p:blipFill>
        <p:spPr>
          <a:xfrm>
            <a:off x="1376874" y="2799472"/>
            <a:ext cx="8779999" cy="3512428"/>
          </a:xfrm>
          <a:prstGeom prst="rect">
            <a:avLst/>
          </a:prstGeom>
        </p:spPr>
      </p:pic>
    </p:spTree>
    <p:extLst>
      <p:ext uri="{BB962C8B-B14F-4D97-AF65-F5344CB8AC3E}">
        <p14:creationId xmlns:p14="http://schemas.microsoft.com/office/powerpoint/2010/main" val="1204914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37F9FF-A0C2-4037-A59D-2031CBF3BDC0}"/>
              </a:ext>
            </a:extLst>
          </p:cNvPr>
          <p:cNvSpPr>
            <a:spLocks noGrp="1"/>
          </p:cNvSpPr>
          <p:nvPr>
            <p:ph idx="1"/>
          </p:nvPr>
        </p:nvSpPr>
        <p:spPr>
          <a:xfrm>
            <a:off x="838200" y="393895"/>
            <a:ext cx="10515600" cy="5783068"/>
          </a:xfrm>
        </p:spPr>
        <p:txBody>
          <a:bodyPr/>
          <a:lstStyle/>
          <a:p>
            <a:pPr algn="just" fontAlgn="base">
              <a:spcAft>
                <a:spcPts val="1500"/>
              </a:spcAft>
            </a:pP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website.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fontAlgn="base">
              <a:spcAft>
                <a:spcPts val="1500"/>
              </a:spcAft>
            </a:pPr>
            <a:r>
              <a:rPr lang="en-US" sz="2000"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Import</a:t>
            </a:r>
            <a:r>
              <a:rPr lang="en-US" sz="2000" b="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000" b="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000"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b="1"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Export</a:t>
            </a:r>
            <a:r>
              <a:rPr lang="en-US" sz="2000" b="0"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a:t>
            </a:r>
            <a:r>
              <a:rPr lang="vi-VN" sz="2000" b="0"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Xuất ra</a:t>
            </a:r>
            <a:r>
              <a:rPr lang="en-US" sz="2000" b="0"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a:t>
            </a:r>
          </a:p>
          <a:p>
            <a:pPr marL="0" indent="0">
              <a:buNone/>
            </a:pP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8F5FC10-0CCA-4504-AEA6-183799F3CA36}"/>
              </a:ext>
            </a:extLst>
          </p:cNvPr>
          <p:cNvPicPr/>
          <p:nvPr/>
        </p:nvPicPr>
        <p:blipFill>
          <a:blip r:embed="rId2"/>
          <a:stretch>
            <a:fillRect/>
          </a:stretch>
        </p:blipFill>
        <p:spPr>
          <a:xfrm>
            <a:off x="5528602" y="1477108"/>
            <a:ext cx="5639859" cy="4699855"/>
          </a:xfrm>
          <a:prstGeom prst="rect">
            <a:avLst/>
          </a:prstGeom>
        </p:spPr>
      </p:pic>
    </p:spTree>
    <p:extLst>
      <p:ext uri="{BB962C8B-B14F-4D97-AF65-F5344CB8AC3E}">
        <p14:creationId xmlns:p14="http://schemas.microsoft.com/office/powerpoint/2010/main" val="311196655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8A4A-27F6-4B05-9495-03463553FB58}"/>
              </a:ext>
            </a:extLst>
          </p:cNvPr>
          <p:cNvSpPr>
            <a:spLocks noGrp="1"/>
          </p:cNvSpPr>
          <p:nvPr>
            <p:ph type="title"/>
          </p:nvPr>
        </p:nvSpPr>
        <p:spPr/>
        <p:txBody>
          <a:bodyPr/>
          <a:lstStyle/>
          <a:p>
            <a:r>
              <a:rPr lang="vi-VN" dirty="0"/>
              <a:t>II. </a:t>
            </a:r>
            <a:r>
              <a:rPr lang="vi-VN" b="1" dirty="0">
                <a:effectLst/>
                <a:latin typeface="Times New Roman" panose="02020603050405020304" pitchFamily="18" charset="0"/>
                <a:ea typeface="Arial" panose="020B0604020202020204" pitchFamily="34" charset="0"/>
              </a:rPr>
              <a:t>TẠO WEBSITE VỚI WORDPRESS</a:t>
            </a:r>
            <a:endParaRPr lang="vi-VN" dirty="0"/>
          </a:p>
        </p:txBody>
      </p:sp>
      <p:sp>
        <p:nvSpPr>
          <p:cNvPr id="3" name="Content Placeholder 2">
            <a:extLst>
              <a:ext uri="{FF2B5EF4-FFF2-40B4-BE49-F238E27FC236}">
                <a16:creationId xmlns:a16="http://schemas.microsoft.com/office/drawing/2014/main" id="{584236DD-02AD-44F3-B1A3-85F4E5ED5031}"/>
              </a:ext>
            </a:extLst>
          </p:cNvPr>
          <p:cNvSpPr>
            <a:spLocks noGrp="1"/>
          </p:cNvSpPr>
          <p:nvPr>
            <p:ph idx="1"/>
          </p:nvPr>
        </p:nvSpPr>
        <p:spPr/>
        <p:txBody>
          <a:bodyPr/>
          <a:lstStyle/>
          <a:p>
            <a:r>
              <a:rPr lang="vi-VN" dirty="0"/>
              <a:t>1. </a:t>
            </a:r>
            <a:r>
              <a:rPr lang="vi-VN" b="1" dirty="0">
                <a:effectLst/>
                <a:latin typeface="Times New Roman" panose="02020603050405020304" pitchFamily="18" charset="0"/>
                <a:ea typeface="Arial" panose="020B0604020202020204" pitchFamily="34" charset="0"/>
              </a:rPr>
              <a:t>Tạo cấu trúc thư mục theme </a:t>
            </a:r>
            <a:endParaRPr lang="vi-VN" sz="1800" dirty="0"/>
          </a:p>
        </p:txBody>
      </p:sp>
      <p:pic>
        <p:nvPicPr>
          <p:cNvPr id="4" name="Picture 3">
            <a:extLst>
              <a:ext uri="{FF2B5EF4-FFF2-40B4-BE49-F238E27FC236}">
                <a16:creationId xmlns:a16="http://schemas.microsoft.com/office/drawing/2014/main" id="{8989E779-8A2C-4228-A65A-79540FDDD18C}"/>
              </a:ext>
            </a:extLst>
          </p:cNvPr>
          <p:cNvPicPr/>
          <p:nvPr/>
        </p:nvPicPr>
        <p:blipFill>
          <a:blip r:embed="rId2"/>
          <a:stretch>
            <a:fillRect/>
          </a:stretch>
        </p:blipFill>
        <p:spPr>
          <a:xfrm>
            <a:off x="4103442" y="2850611"/>
            <a:ext cx="3746330" cy="3550189"/>
          </a:xfrm>
          <a:prstGeom prst="rect">
            <a:avLst/>
          </a:prstGeom>
        </p:spPr>
      </p:pic>
    </p:spTree>
    <p:extLst>
      <p:ext uri="{BB962C8B-B14F-4D97-AF65-F5344CB8AC3E}">
        <p14:creationId xmlns:p14="http://schemas.microsoft.com/office/powerpoint/2010/main" val="123162533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DA35BA-367E-4512-9018-DF832A0CE30B}"/>
              </a:ext>
            </a:extLst>
          </p:cNvPr>
          <p:cNvSpPr>
            <a:spLocks noGrp="1"/>
          </p:cNvSpPr>
          <p:nvPr>
            <p:ph idx="1"/>
          </p:nvPr>
        </p:nvSpPr>
        <p:spPr/>
        <p:txBody>
          <a:bodyPr>
            <a:normAutofit/>
          </a:bodyPr>
          <a:lstStyle/>
          <a:p>
            <a:r>
              <a:rPr lang="en-US" b="1" dirty="0">
                <a:effectLst/>
                <a:latin typeface="Times New Roman" panose="02020603050405020304" pitchFamily="18" charset="0"/>
                <a:cs typeface="Times New Roman" panose="02020603050405020304" pitchFamily="18" charset="0"/>
              </a:rPr>
              <a:t>2.</a:t>
            </a:r>
            <a:r>
              <a:rPr lang="vi-VN" b="1" dirty="0">
                <a:effectLst/>
                <a:latin typeface="Times New Roman" panose="02020603050405020304" pitchFamily="18" charset="0"/>
                <a:cs typeface="Times New Roman" panose="02020603050405020304" pitchFamily="18" charset="0"/>
              </a:rPr>
              <a:t>Thêm Header và Footer cho theme</a:t>
            </a:r>
          </a:p>
          <a:p>
            <a:r>
              <a:rPr lang="vi-VN" dirty="0"/>
              <a:t>-</a:t>
            </a:r>
            <a:r>
              <a:rPr lang="vi-VN" sz="2400" dirty="0">
                <a:effectLst/>
                <a:latin typeface="Times New Roman" panose="02020603050405020304" pitchFamily="18" charset="0"/>
                <a:ea typeface="Arial" panose="020B0604020202020204" pitchFamily="34" charset="0"/>
              </a:rPr>
              <a:t>Tạo file header.php và footer.php</a:t>
            </a:r>
          </a:p>
          <a:p>
            <a:pPr marL="0" indent="0">
              <a:buNone/>
            </a:pPr>
            <a:r>
              <a:rPr lang="vi-VN" sz="2400" dirty="0">
                <a:effectLst/>
                <a:latin typeface="Times New Roman" panose="02020603050405020304" pitchFamily="18" charset="0"/>
                <a:ea typeface="Arial" panose="020B0604020202020204" pitchFamily="34" charset="0"/>
              </a:rPr>
              <a:t>     trong thư mục</a:t>
            </a:r>
            <a:endParaRPr lang="vi-VN" dirty="0"/>
          </a:p>
        </p:txBody>
      </p:sp>
      <p:sp>
        <p:nvSpPr>
          <p:cNvPr id="4" name="Title 1">
            <a:extLst>
              <a:ext uri="{FF2B5EF4-FFF2-40B4-BE49-F238E27FC236}">
                <a16:creationId xmlns:a16="http://schemas.microsoft.com/office/drawing/2014/main" id="{6627D9F9-50CF-4890-9D5D-AC7FCF0E1261}"/>
              </a:ext>
            </a:extLst>
          </p:cNvPr>
          <p:cNvSpPr>
            <a:spLocks noGrp="1"/>
          </p:cNvSpPr>
          <p:nvPr>
            <p:ph type="title"/>
          </p:nvPr>
        </p:nvSpPr>
        <p:spPr>
          <a:xfrm>
            <a:off x="838200" y="365125"/>
            <a:ext cx="10515600" cy="1325563"/>
          </a:xfrm>
        </p:spPr>
        <p:txBody>
          <a:bodyPr/>
          <a:lstStyle/>
          <a:p>
            <a:r>
              <a:rPr lang="vi-VN" b="1" dirty="0"/>
              <a:t>II</a:t>
            </a:r>
            <a:r>
              <a:rPr lang="vi-VN" dirty="0"/>
              <a:t>. </a:t>
            </a:r>
            <a:r>
              <a:rPr lang="vi-VN" b="1" dirty="0">
                <a:effectLst/>
                <a:latin typeface="Times New Roman" panose="02020603050405020304" pitchFamily="18" charset="0"/>
                <a:ea typeface="Arial" panose="020B0604020202020204" pitchFamily="34" charset="0"/>
              </a:rPr>
              <a:t>TẠO WEBSITE VỚI WORDPRESS</a:t>
            </a:r>
            <a:endParaRPr lang="vi-VN" dirty="0"/>
          </a:p>
        </p:txBody>
      </p:sp>
      <p:pic>
        <p:nvPicPr>
          <p:cNvPr id="5" name="Picture 4">
            <a:extLst>
              <a:ext uri="{FF2B5EF4-FFF2-40B4-BE49-F238E27FC236}">
                <a16:creationId xmlns:a16="http://schemas.microsoft.com/office/drawing/2014/main" id="{2FF87D48-C49D-4BC0-963E-B0F28B92F07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13674" y="1825625"/>
            <a:ext cx="4080803" cy="4221529"/>
          </a:xfrm>
          <a:prstGeom prst="rect">
            <a:avLst/>
          </a:prstGeom>
          <a:noFill/>
          <a:ln>
            <a:noFill/>
          </a:ln>
        </p:spPr>
      </p:pic>
    </p:spTree>
    <p:extLst>
      <p:ext uri="{BB962C8B-B14F-4D97-AF65-F5344CB8AC3E}">
        <p14:creationId xmlns:p14="http://schemas.microsoft.com/office/powerpoint/2010/main" val="274628264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0AB110-2602-48B0-AC7D-D596F2AFE781}"/>
              </a:ext>
            </a:extLst>
          </p:cNvPr>
          <p:cNvSpPr>
            <a:spLocks noGrp="1"/>
          </p:cNvSpPr>
          <p:nvPr>
            <p:ph idx="1"/>
          </p:nvPr>
        </p:nvSpPr>
        <p:spPr>
          <a:xfrm>
            <a:off x="458372" y="2015252"/>
            <a:ext cx="6035333" cy="4351338"/>
          </a:xfrm>
        </p:spPr>
        <p:txBody>
          <a:bodyPr/>
          <a:lstStyle/>
          <a:p>
            <a:r>
              <a:rPr lang="en-US" b="1" dirty="0">
                <a:effectLst/>
                <a:latin typeface="Times New Roman" panose="02020603050405020304" pitchFamily="18" charset="0"/>
                <a:cs typeface="Times New Roman" panose="02020603050405020304" pitchFamily="18" charset="0"/>
              </a:rPr>
              <a:t>2.</a:t>
            </a:r>
            <a:r>
              <a:rPr lang="vi-VN" b="1" dirty="0">
                <a:effectLst/>
                <a:latin typeface="Times New Roman" panose="02020603050405020304" pitchFamily="18" charset="0"/>
                <a:cs typeface="Times New Roman" panose="02020603050405020304" pitchFamily="18" charset="0"/>
              </a:rPr>
              <a:t>Thêm Header và Footer cho theme</a:t>
            </a:r>
          </a:p>
          <a:p>
            <a:pPr marL="0" indent="0">
              <a:buNone/>
            </a:pPr>
            <a:endParaRPr lang="vi-VN" b="1" dirty="0">
              <a:effectLst/>
              <a:latin typeface="Times New Roman" panose="02020603050405020304" pitchFamily="18" charset="0"/>
              <a:cs typeface="Times New Roman" panose="02020603050405020304" pitchFamily="18" charset="0"/>
            </a:endParaRPr>
          </a:p>
          <a:p>
            <a:r>
              <a:rPr lang="vi-VN" dirty="0"/>
              <a:t>-</a:t>
            </a:r>
            <a:r>
              <a:rPr lang="vi-VN" sz="2400" dirty="0">
                <a:effectLst/>
                <a:latin typeface="Times New Roman" panose="02020603050405020304" pitchFamily="18" charset="0"/>
                <a:ea typeface="Arial" panose="020B0604020202020204" pitchFamily="34" charset="0"/>
              </a:rPr>
              <a:t>Nhập header và footer  trong file index.php</a:t>
            </a:r>
            <a:endParaRPr lang="vi-VN" dirty="0"/>
          </a:p>
        </p:txBody>
      </p:sp>
      <p:sp>
        <p:nvSpPr>
          <p:cNvPr id="4" name="Title 1">
            <a:extLst>
              <a:ext uri="{FF2B5EF4-FFF2-40B4-BE49-F238E27FC236}">
                <a16:creationId xmlns:a16="http://schemas.microsoft.com/office/drawing/2014/main" id="{68AEAA74-259D-4EC1-9B47-10BDE76485D4}"/>
              </a:ext>
            </a:extLst>
          </p:cNvPr>
          <p:cNvSpPr>
            <a:spLocks noGrp="1"/>
          </p:cNvSpPr>
          <p:nvPr>
            <p:ph type="title"/>
          </p:nvPr>
        </p:nvSpPr>
        <p:spPr>
          <a:xfrm>
            <a:off x="838200" y="365125"/>
            <a:ext cx="10515600" cy="1325563"/>
          </a:xfrm>
        </p:spPr>
        <p:txBody>
          <a:bodyPr/>
          <a:lstStyle/>
          <a:p>
            <a:r>
              <a:rPr lang="vi-VN" b="1" dirty="0"/>
              <a:t>II</a:t>
            </a:r>
            <a:r>
              <a:rPr lang="vi-VN" dirty="0"/>
              <a:t>. </a:t>
            </a:r>
            <a:r>
              <a:rPr lang="vi-VN" b="1" dirty="0">
                <a:effectLst/>
                <a:latin typeface="Times New Roman" panose="02020603050405020304" pitchFamily="18" charset="0"/>
                <a:ea typeface="Arial" panose="020B0604020202020204" pitchFamily="34" charset="0"/>
              </a:rPr>
              <a:t>TẠO WEBSITE VỚI WORDPRESS</a:t>
            </a:r>
            <a:endParaRPr lang="vi-VN" dirty="0"/>
          </a:p>
        </p:txBody>
      </p:sp>
      <p:pic>
        <p:nvPicPr>
          <p:cNvPr id="5" name="Picture 4">
            <a:extLst>
              <a:ext uri="{FF2B5EF4-FFF2-40B4-BE49-F238E27FC236}">
                <a16:creationId xmlns:a16="http://schemas.microsoft.com/office/drawing/2014/main" id="{336C5E17-FC74-4E62-9289-A84509EF88A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73533" y="1311434"/>
            <a:ext cx="4747260" cy="5379720"/>
          </a:xfrm>
          <a:prstGeom prst="rect">
            <a:avLst/>
          </a:prstGeom>
          <a:noFill/>
          <a:ln>
            <a:noFill/>
          </a:ln>
        </p:spPr>
      </p:pic>
    </p:spTree>
    <p:extLst>
      <p:ext uri="{BB962C8B-B14F-4D97-AF65-F5344CB8AC3E}">
        <p14:creationId xmlns:p14="http://schemas.microsoft.com/office/powerpoint/2010/main" val="365266892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8B3BB-1E37-4331-B71E-53BA4A98683C}"/>
              </a:ext>
            </a:extLst>
          </p:cNvPr>
          <p:cNvSpPr>
            <a:spLocks noGrp="1"/>
          </p:cNvSpPr>
          <p:nvPr>
            <p:ph idx="1"/>
          </p:nvPr>
        </p:nvSpPr>
        <p:spPr>
          <a:xfrm>
            <a:off x="838200" y="351692"/>
            <a:ext cx="10515600" cy="6344530"/>
          </a:xfrm>
        </p:spPr>
        <p:txBody>
          <a:bodyPr/>
          <a:lstStyle/>
          <a:p>
            <a:r>
              <a:rPr lang="vi-VN" dirty="0"/>
              <a:t>Code Header:</a:t>
            </a:r>
          </a:p>
          <a:p>
            <a:endParaRPr lang="vi-VN" dirty="0"/>
          </a:p>
          <a:p>
            <a:endParaRPr lang="vi-VN" dirty="0"/>
          </a:p>
          <a:p>
            <a:endParaRPr lang="vi-VN" dirty="0"/>
          </a:p>
          <a:p>
            <a:endParaRPr lang="vi-VN" dirty="0"/>
          </a:p>
          <a:p>
            <a:endParaRPr lang="vi-VN" dirty="0"/>
          </a:p>
          <a:p>
            <a:r>
              <a:rPr lang="vi-VN" dirty="0"/>
              <a:t>Code </a:t>
            </a:r>
            <a:r>
              <a:rPr lang="vi-VN" dirty="0">
                <a:solidFill>
                  <a:srgbClr val="000000"/>
                </a:solidFill>
                <a:effectLst/>
                <a:ea typeface="Times New Roman" panose="02020603050405020304" pitchFamily="18" charset="0"/>
              </a:rPr>
              <a:t>Footer:</a:t>
            </a:r>
            <a:endParaRPr lang="vi-VN" dirty="0"/>
          </a:p>
        </p:txBody>
      </p:sp>
      <p:pic>
        <p:nvPicPr>
          <p:cNvPr id="4" name="Picture 3">
            <a:extLst>
              <a:ext uri="{FF2B5EF4-FFF2-40B4-BE49-F238E27FC236}">
                <a16:creationId xmlns:a16="http://schemas.microsoft.com/office/drawing/2014/main" id="{06425118-EE48-4D5E-80A7-81ACC707665B}"/>
              </a:ext>
            </a:extLst>
          </p:cNvPr>
          <p:cNvPicPr/>
          <p:nvPr/>
        </p:nvPicPr>
        <p:blipFill>
          <a:blip r:embed="rId2"/>
          <a:stretch>
            <a:fillRect/>
          </a:stretch>
        </p:blipFill>
        <p:spPr>
          <a:xfrm>
            <a:off x="1477107" y="1012874"/>
            <a:ext cx="8187397" cy="2096086"/>
          </a:xfrm>
          <a:prstGeom prst="rect">
            <a:avLst/>
          </a:prstGeom>
        </p:spPr>
      </p:pic>
      <p:pic>
        <p:nvPicPr>
          <p:cNvPr id="5" name="Picture 4">
            <a:extLst>
              <a:ext uri="{FF2B5EF4-FFF2-40B4-BE49-F238E27FC236}">
                <a16:creationId xmlns:a16="http://schemas.microsoft.com/office/drawing/2014/main" id="{9E537880-3A0E-4DE2-A2C5-C7026B77F00D}"/>
              </a:ext>
            </a:extLst>
          </p:cNvPr>
          <p:cNvPicPr/>
          <p:nvPr/>
        </p:nvPicPr>
        <p:blipFill>
          <a:blip r:embed="rId3"/>
          <a:stretch>
            <a:fillRect/>
          </a:stretch>
        </p:blipFill>
        <p:spPr>
          <a:xfrm>
            <a:off x="1477106" y="4164036"/>
            <a:ext cx="8187397" cy="2342272"/>
          </a:xfrm>
          <a:prstGeom prst="rect">
            <a:avLst/>
          </a:prstGeom>
        </p:spPr>
      </p:pic>
    </p:spTree>
    <p:extLst>
      <p:ext uri="{BB962C8B-B14F-4D97-AF65-F5344CB8AC3E}">
        <p14:creationId xmlns:p14="http://schemas.microsoft.com/office/powerpoint/2010/main" val="341095366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CC539-D138-400D-A9B7-9DF6238B9EC0}"/>
              </a:ext>
            </a:extLst>
          </p:cNvPr>
          <p:cNvSpPr>
            <a:spLocks noGrp="1"/>
          </p:cNvSpPr>
          <p:nvPr>
            <p:ph idx="1"/>
          </p:nvPr>
        </p:nvSpPr>
        <p:spPr>
          <a:xfrm>
            <a:off x="838200" y="267286"/>
            <a:ext cx="10515600" cy="5909677"/>
          </a:xfrm>
        </p:spPr>
        <p:txBody>
          <a:bodyPr/>
          <a:lstStyle/>
          <a:p>
            <a:pPr marL="0" indent="0">
              <a:buNone/>
            </a:pPr>
            <a:r>
              <a:rPr lang="vi-VN" b="1" dirty="0">
                <a:latin typeface="+mj-lt"/>
              </a:rPr>
              <a:t>3.Cài đặt Menu</a:t>
            </a:r>
          </a:p>
          <a:p>
            <a:endParaRPr lang="vi-VN" b="1" dirty="0">
              <a:latin typeface="+mj-lt"/>
            </a:endParaRPr>
          </a:p>
          <a:p>
            <a:r>
              <a:rPr lang="vi-VN" sz="2400" dirty="0">
                <a:latin typeface="+mj-lt"/>
              </a:rPr>
              <a:t>Khai báo vị trí menu trong function</a:t>
            </a:r>
          </a:p>
        </p:txBody>
      </p:sp>
      <p:pic>
        <p:nvPicPr>
          <p:cNvPr id="4" name="Picture 3">
            <a:extLst>
              <a:ext uri="{FF2B5EF4-FFF2-40B4-BE49-F238E27FC236}">
                <a16:creationId xmlns:a16="http://schemas.microsoft.com/office/drawing/2014/main" id="{ECCD1A5B-DAFC-4939-A7F0-D29E4E481AD6}"/>
              </a:ext>
            </a:extLst>
          </p:cNvPr>
          <p:cNvPicPr/>
          <p:nvPr/>
        </p:nvPicPr>
        <p:blipFill>
          <a:blip r:embed="rId2"/>
          <a:stretch>
            <a:fillRect/>
          </a:stretch>
        </p:blipFill>
        <p:spPr>
          <a:xfrm>
            <a:off x="2264898" y="2017467"/>
            <a:ext cx="7230793" cy="3969544"/>
          </a:xfrm>
          <a:prstGeom prst="rect">
            <a:avLst/>
          </a:prstGeom>
        </p:spPr>
      </p:pic>
    </p:spTree>
    <p:extLst>
      <p:ext uri="{BB962C8B-B14F-4D97-AF65-F5344CB8AC3E}">
        <p14:creationId xmlns:p14="http://schemas.microsoft.com/office/powerpoint/2010/main" val="92338655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13895A-148F-4F4F-BA78-276CD4FC24B4}"/>
              </a:ext>
            </a:extLst>
          </p:cNvPr>
          <p:cNvSpPr>
            <a:spLocks noGrp="1"/>
          </p:cNvSpPr>
          <p:nvPr>
            <p:ph idx="1"/>
          </p:nvPr>
        </p:nvSpPr>
        <p:spPr>
          <a:xfrm>
            <a:off x="838200" y="379828"/>
            <a:ext cx="10515600" cy="1589649"/>
          </a:xfrm>
        </p:spPr>
        <p:txBody>
          <a:bodyPr/>
          <a:lstStyle/>
          <a:p>
            <a:pPr marL="0" indent="0">
              <a:buNone/>
            </a:pPr>
            <a:r>
              <a:rPr lang="vi-VN" b="1" dirty="0">
                <a:latin typeface="+mj-lt"/>
              </a:rPr>
              <a:t>3.Cài đặt Menu</a:t>
            </a:r>
          </a:p>
          <a:p>
            <a:pPr marL="0" indent="0">
              <a:buNone/>
            </a:pPr>
            <a:endParaRPr lang="vi-VN" b="1" dirty="0">
              <a:latin typeface="+mj-lt"/>
            </a:endParaRPr>
          </a:p>
          <a:p>
            <a:pPr marL="0" indent="0">
              <a:buNone/>
            </a:pPr>
            <a:r>
              <a:rPr lang="vi-VN" sz="2800" dirty="0">
                <a:effectLst/>
                <a:latin typeface="Times New Roman" panose="02020603050405020304" pitchFamily="18" charset="0"/>
                <a:ea typeface="Arial" panose="020B0604020202020204" pitchFamily="34" charset="0"/>
              </a:rPr>
              <a:t>Giao diện tạo menu trên wordpress</a:t>
            </a:r>
            <a:endParaRPr lang="vi-VN" sz="2800" dirty="0"/>
          </a:p>
          <a:p>
            <a:pPr marL="0" indent="0">
              <a:buNone/>
            </a:pPr>
            <a:endParaRPr lang="vi-VN" dirty="0"/>
          </a:p>
        </p:txBody>
      </p:sp>
      <p:pic>
        <p:nvPicPr>
          <p:cNvPr id="4" name="圖片 14">
            <a:extLst>
              <a:ext uri="{FF2B5EF4-FFF2-40B4-BE49-F238E27FC236}">
                <a16:creationId xmlns:a16="http://schemas.microsoft.com/office/drawing/2014/main" id="{FCF156E2-B77A-43BB-983B-CDDA2E860209}"/>
              </a:ext>
            </a:extLst>
          </p:cNvPr>
          <p:cNvPicPr/>
          <p:nvPr/>
        </p:nvPicPr>
        <p:blipFill>
          <a:blip r:embed="rId2"/>
          <a:srcRect/>
          <a:stretch>
            <a:fillRect/>
          </a:stretch>
        </p:blipFill>
        <p:spPr bwMode="auto">
          <a:xfrm>
            <a:off x="1519311" y="2405575"/>
            <a:ext cx="9115864" cy="4072597"/>
          </a:xfrm>
          <a:prstGeom prst="rect">
            <a:avLst/>
          </a:prstGeom>
          <a:noFill/>
          <a:ln w="9525">
            <a:noFill/>
            <a:miter lim="800000"/>
            <a:headEnd/>
            <a:tailEnd/>
          </a:ln>
        </p:spPr>
      </p:pic>
    </p:spTree>
    <p:extLst>
      <p:ext uri="{BB962C8B-B14F-4D97-AF65-F5344CB8AC3E}">
        <p14:creationId xmlns:p14="http://schemas.microsoft.com/office/powerpoint/2010/main" val="163304911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圖片 15">
            <a:extLst>
              <a:ext uri="{FF2B5EF4-FFF2-40B4-BE49-F238E27FC236}">
                <a16:creationId xmlns:a16="http://schemas.microsoft.com/office/drawing/2014/main" id="{824B5054-0522-48B7-9785-60B01F4E3963}"/>
              </a:ext>
            </a:extLst>
          </p:cNvPr>
          <p:cNvPicPr/>
          <p:nvPr/>
        </p:nvPicPr>
        <p:blipFill>
          <a:blip r:embed="rId2"/>
          <a:srcRect/>
          <a:stretch>
            <a:fillRect/>
          </a:stretch>
        </p:blipFill>
        <p:spPr bwMode="auto">
          <a:xfrm>
            <a:off x="895374" y="573259"/>
            <a:ext cx="4830445" cy="5181600"/>
          </a:xfrm>
          <a:prstGeom prst="rect">
            <a:avLst/>
          </a:prstGeom>
          <a:noFill/>
          <a:ln w="9525">
            <a:solidFill>
              <a:schemeClr val="accent2"/>
            </a:solidFill>
            <a:miter lim="800000"/>
            <a:headEnd/>
            <a:tailEnd/>
          </a:ln>
        </p:spPr>
      </p:pic>
      <p:pic>
        <p:nvPicPr>
          <p:cNvPr id="5" name="Picture 4">
            <a:extLst>
              <a:ext uri="{FF2B5EF4-FFF2-40B4-BE49-F238E27FC236}">
                <a16:creationId xmlns:a16="http://schemas.microsoft.com/office/drawing/2014/main" id="{94727AF2-557D-475B-B6F9-E0CA89DDF94E}"/>
              </a:ext>
            </a:extLst>
          </p:cNvPr>
          <p:cNvPicPr/>
          <p:nvPr/>
        </p:nvPicPr>
        <p:blipFill>
          <a:blip r:embed="rId3"/>
          <a:stretch>
            <a:fillRect/>
          </a:stretch>
        </p:blipFill>
        <p:spPr>
          <a:xfrm>
            <a:off x="6447131" y="573258"/>
            <a:ext cx="4849495" cy="5181600"/>
          </a:xfrm>
          <a:prstGeom prst="rect">
            <a:avLst/>
          </a:prstGeom>
        </p:spPr>
      </p:pic>
      <p:sp>
        <p:nvSpPr>
          <p:cNvPr id="7" name="TextBox 6">
            <a:extLst>
              <a:ext uri="{FF2B5EF4-FFF2-40B4-BE49-F238E27FC236}">
                <a16:creationId xmlns:a16="http://schemas.microsoft.com/office/drawing/2014/main" id="{3926F6AA-1A15-4F06-A41B-D1555AFBEE4D}"/>
              </a:ext>
            </a:extLst>
          </p:cNvPr>
          <p:cNvSpPr txBox="1"/>
          <p:nvPr/>
        </p:nvSpPr>
        <p:spPr>
          <a:xfrm>
            <a:off x="1312251" y="5754858"/>
            <a:ext cx="3182816" cy="461665"/>
          </a:xfrm>
          <a:prstGeom prst="rect">
            <a:avLst/>
          </a:prstGeom>
          <a:noFill/>
        </p:spPr>
        <p:txBody>
          <a:bodyPr wrap="square">
            <a:spAutoFit/>
          </a:bodyPr>
          <a:lstStyle/>
          <a:p>
            <a:r>
              <a:rPr lang="vi-VN" sz="2400" dirty="0">
                <a:effectLst/>
                <a:latin typeface="Times New Roman" panose="02020603050405020304" pitchFamily="18" charset="0"/>
                <a:ea typeface="Arial" panose="020B0604020202020204" pitchFamily="34" charset="0"/>
              </a:rPr>
              <a:t>Tạo tên menu chính</a:t>
            </a:r>
            <a:endParaRPr lang="vi-VN" sz="2400" dirty="0"/>
          </a:p>
        </p:txBody>
      </p:sp>
      <p:sp>
        <p:nvSpPr>
          <p:cNvPr id="9" name="TextBox 8">
            <a:extLst>
              <a:ext uri="{FF2B5EF4-FFF2-40B4-BE49-F238E27FC236}">
                <a16:creationId xmlns:a16="http://schemas.microsoft.com/office/drawing/2014/main" id="{00B2CD46-7B92-49B2-895B-F6423D9155EB}"/>
              </a:ext>
            </a:extLst>
          </p:cNvPr>
          <p:cNvSpPr txBox="1"/>
          <p:nvPr/>
        </p:nvSpPr>
        <p:spPr>
          <a:xfrm>
            <a:off x="6536670" y="5754858"/>
            <a:ext cx="4323588" cy="461665"/>
          </a:xfrm>
          <a:prstGeom prst="rect">
            <a:avLst/>
          </a:prstGeom>
          <a:noFill/>
        </p:spPr>
        <p:txBody>
          <a:bodyPr wrap="square">
            <a:spAutoFit/>
          </a:bodyPr>
          <a:lstStyle/>
          <a:p>
            <a:r>
              <a:rPr lang="vi-VN" sz="2400" dirty="0">
                <a:effectLst/>
                <a:latin typeface="Times New Roman" panose="02020603050405020304" pitchFamily="18" charset="0"/>
                <a:ea typeface="Arial" panose="020B0604020202020204" pitchFamily="34" charset="0"/>
              </a:rPr>
              <a:t>Các menu tạo trong main menu.</a:t>
            </a:r>
            <a:endParaRPr lang="vi-VN" sz="2400" dirty="0"/>
          </a:p>
        </p:txBody>
      </p:sp>
    </p:spTree>
    <p:extLst>
      <p:ext uri="{BB962C8B-B14F-4D97-AF65-F5344CB8AC3E}">
        <p14:creationId xmlns:p14="http://schemas.microsoft.com/office/powerpoint/2010/main" val="7342689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83D8-82F3-4B25-89AB-796F75047EE6}"/>
              </a:ext>
            </a:extLst>
          </p:cNvPr>
          <p:cNvSpPr>
            <a:spLocks noGrp="1"/>
          </p:cNvSpPr>
          <p:nvPr>
            <p:ph type="title"/>
          </p:nvPr>
        </p:nvSpPr>
        <p:spPr>
          <a:xfrm>
            <a:off x="838200" y="365126"/>
            <a:ext cx="10515600" cy="1224523"/>
          </a:xfrm>
        </p:spPr>
        <p:txBody>
          <a:bodyPr>
            <a:normAutofit fontScale="90000"/>
          </a:bodyPr>
          <a:lstStyle/>
          <a:p>
            <a:pPr marL="857250" indent="-857250">
              <a:buFont typeface="+mj-lt"/>
              <a:buAutoNum type="romanUcPeriod"/>
            </a:pPr>
            <a:r>
              <a:rPr lang="vi-VN" sz="4000" b="1" dirty="0">
                <a:effectLst/>
                <a:latin typeface="Times New Roman" panose="02020603050405020304" pitchFamily="18" charset="0"/>
              </a:rPr>
              <a:t>Giới thiệu wordpress</a:t>
            </a:r>
            <a:br>
              <a:rPr lang="vi-VN" sz="1800" b="1" dirty="0">
                <a:effectLst/>
                <a:latin typeface="Arial" panose="020B0604020202020204" pitchFamily="34" charset="0"/>
              </a:rPr>
            </a:br>
            <a:endParaRPr lang="vi-VN" dirty="0"/>
          </a:p>
        </p:txBody>
      </p:sp>
      <p:sp>
        <p:nvSpPr>
          <p:cNvPr id="3" name="Content Placeholder 2">
            <a:extLst>
              <a:ext uri="{FF2B5EF4-FFF2-40B4-BE49-F238E27FC236}">
                <a16:creationId xmlns:a16="http://schemas.microsoft.com/office/drawing/2014/main" id="{287E5D15-B35F-475F-BEC4-5C0E3EDE7330}"/>
              </a:ext>
            </a:extLst>
          </p:cNvPr>
          <p:cNvSpPr>
            <a:spLocks noGrp="1"/>
          </p:cNvSpPr>
          <p:nvPr>
            <p:ph idx="1"/>
          </p:nvPr>
        </p:nvSpPr>
        <p:spPr>
          <a:xfrm>
            <a:off x="838200" y="1375459"/>
            <a:ext cx="10672689" cy="2422818"/>
          </a:xfrm>
        </p:spPr>
        <p:txBody>
          <a:bodyPr>
            <a:normAutofit/>
          </a:bodyPr>
          <a:lstStyle/>
          <a:p>
            <a:pPr algn="just">
              <a:lnSpc>
                <a:spcPct val="150000"/>
              </a:lnSpc>
              <a:spcAft>
                <a:spcPts val="1950"/>
              </a:spcAft>
            </a:pPr>
            <a:r>
              <a:rPr lang="en-US" sz="2400" dirty="0">
                <a:solidFill>
                  <a:srgbClr val="222222"/>
                </a:solidFill>
                <a:effectLst/>
                <a:latin typeface="Times New Roman" panose="02020603050405020304" pitchFamily="18" charset="0"/>
                <a:ea typeface="Times New Roman" panose="02020603050405020304" pitchFamily="18" charset="0"/>
              </a:rPr>
              <a:t>WordPress </a:t>
            </a:r>
            <a:r>
              <a:rPr lang="en-US" sz="2400" dirty="0" err="1">
                <a:solidFill>
                  <a:srgbClr val="222222"/>
                </a:solidFill>
                <a:effectLst/>
                <a:latin typeface="Times New Roman" panose="02020603050405020304" pitchFamily="18" charset="0"/>
                <a:ea typeface="Times New Roman" panose="02020603050405020304" pitchFamily="18" charset="0"/>
              </a:rPr>
              <a:t>là</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hệ</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thống</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quản</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trị</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nội</a:t>
            </a:r>
            <a:r>
              <a:rPr lang="en-US" sz="2400" dirty="0">
                <a:solidFill>
                  <a:srgbClr val="222222"/>
                </a:solidFill>
                <a:effectLst/>
                <a:latin typeface="Times New Roman" panose="02020603050405020304" pitchFamily="18" charset="0"/>
                <a:ea typeface="Times New Roman" panose="02020603050405020304" pitchFamily="18" charset="0"/>
              </a:rPr>
              <a:t> dung – CMS (Content Management System), </a:t>
            </a:r>
            <a:r>
              <a:rPr lang="en-US" sz="2400" dirty="0" err="1">
                <a:solidFill>
                  <a:srgbClr val="222222"/>
                </a:solidFill>
                <a:effectLst/>
                <a:latin typeface="Times New Roman" panose="02020603050405020304" pitchFamily="18" charset="0"/>
                <a:ea typeface="Times New Roman" panose="02020603050405020304" pitchFamily="18" charset="0"/>
              </a:rPr>
              <a:t>một</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phần</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mềm</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mã</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nguồn</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mở</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viết</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bằng</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ngôn</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ngữ</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lập</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trình</a:t>
            </a:r>
            <a:r>
              <a:rPr lang="en-US" sz="2400" dirty="0">
                <a:solidFill>
                  <a:srgbClr val="222222"/>
                </a:solidFill>
                <a:effectLst/>
                <a:latin typeface="Times New Roman" panose="02020603050405020304" pitchFamily="18" charset="0"/>
                <a:ea typeface="Times New Roman" panose="02020603050405020304" pitchFamily="18" charset="0"/>
              </a:rPr>
              <a:t> PHP &amp; Database </a:t>
            </a:r>
            <a:r>
              <a:rPr lang="en-US" sz="2400" dirty="0" err="1">
                <a:solidFill>
                  <a:srgbClr val="222222"/>
                </a:solidFill>
                <a:effectLst/>
                <a:latin typeface="Times New Roman" panose="02020603050405020304" pitchFamily="18" charset="0"/>
                <a:ea typeface="Times New Roman" panose="02020603050405020304" pitchFamily="18" charset="0"/>
              </a:rPr>
              <a:t>chạy</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trên</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hệ</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quản</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trị</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dữ</a:t>
            </a:r>
            <a:r>
              <a:rPr lang="en-US" sz="2400" dirty="0">
                <a:solidFill>
                  <a:srgbClr val="222222"/>
                </a:solidFill>
                <a:effectLst/>
                <a:latin typeface="Times New Roman" panose="02020603050405020304" pitchFamily="18" charset="0"/>
                <a:ea typeface="Times New Roman" panose="02020603050405020304" pitchFamily="18" charset="0"/>
              </a:rPr>
              <a:t> </a:t>
            </a:r>
            <a:r>
              <a:rPr lang="en-US" sz="2400" dirty="0" err="1">
                <a:solidFill>
                  <a:srgbClr val="222222"/>
                </a:solidFill>
                <a:effectLst/>
                <a:latin typeface="Times New Roman" panose="02020603050405020304" pitchFamily="18" charset="0"/>
                <a:ea typeface="Times New Roman" panose="02020603050405020304" pitchFamily="18" charset="0"/>
              </a:rPr>
              <a:t>liệu</a:t>
            </a:r>
            <a:r>
              <a:rPr lang="en-US" sz="2400" dirty="0">
                <a:solidFill>
                  <a:srgbClr val="222222"/>
                </a:solidFill>
                <a:effectLst/>
                <a:latin typeface="Times New Roman" panose="02020603050405020304" pitchFamily="18" charset="0"/>
                <a:ea typeface="Times New Roman" panose="02020603050405020304" pitchFamily="18" charset="0"/>
              </a:rPr>
              <a:t> MySQL!</a:t>
            </a:r>
            <a:endParaRPr lang="vi-VN" sz="2400" dirty="0">
              <a:effectLst/>
              <a:latin typeface="Times New Roman" panose="02020603050405020304" pitchFamily="18" charset="0"/>
              <a:ea typeface="Times New Roman" panose="02020603050405020304" pitchFamily="18" charset="0"/>
            </a:endParaRPr>
          </a:p>
          <a:p>
            <a:endParaRPr lang="vi-VN" dirty="0"/>
          </a:p>
        </p:txBody>
      </p:sp>
      <p:pic>
        <p:nvPicPr>
          <p:cNvPr id="4" name="Picture 3">
            <a:extLst>
              <a:ext uri="{FF2B5EF4-FFF2-40B4-BE49-F238E27FC236}">
                <a16:creationId xmlns:a16="http://schemas.microsoft.com/office/drawing/2014/main" id="{1BB7FCE2-5382-4169-BC91-7A63D5D75BA3}"/>
              </a:ext>
            </a:extLst>
          </p:cNvPr>
          <p:cNvPicPr>
            <a:picLocks noChangeAspect="1"/>
          </p:cNvPicPr>
          <p:nvPr/>
        </p:nvPicPr>
        <p:blipFill>
          <a:blip r:embed="rId2"/>
          <a:stretch>
            <a:fillRect/>
          </a:stretch>
        </p:blipFill>
        <p:spPr>
          <a:xfrm>
            <a:off x="838200" y="3669632"/>
            <a:ext cx="10672689" cy="2823242"/>
          </a:xfrm>
          <a:prstGeom prst="rect">
            <a:avLst/>
          </a:prstGeom>
        </p:spPr>
      </p:pic>
    </p:spTree>
    <p:extLst>
      <p:ext uri="{BB962C8B-B14F-4D97-AF65-F5344CB8AC3E}">
        <p14:creationId xmlns:p14="http://schemas.microsoft.com/office/powerpoint/2010/main" val="418346568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9132F-168F-4202-8853-BD48CB2EDC29}"/>
              </a:ext>
            </a:extLst>
          </p:cNvPr>
          <p:cNvSpPr>
            <a:spLocks noGrp="1"/>
          </p:cNvSpPr>
          <p:nvPr>
            <p:ph idx="1"/>
          </p:nvPr>
        </p:nvSpPr>
        <p:spPr>
          <a:xfrm>
            <a:off x="570914" y="573601"/>
            <a:ext cx="6462932" cy="664357"/>
          </a:xfrm>
        </p:spPr>
        <p:txBody>
          <a:bodyPr>
            <a:normAutofit/>
          </a:bodyPr>
          <a:lstStyle/>
          <a:p>
            <a:r>
              <a:rPr lang="vi-VN" sz="2400" dirty="0"/>
              <a:t>Sau khi tạo kiểu cho menu và thêm css vào :</a:t>
            </a:r>
          </a:p>
        </p:txBody>
      </p:sp>
      <p:pic>
        <p:nvPicPr>
          <p:cNvPr id="7" name="Picture 6">
            <a:extLst>
              <a:ext uri="{FF2B5EF4-FFF2-40B4-BE49-F238E27FC236}">
                <a16:creationId xmlns:a16="http://schemas.microsoft.com/office/drawing/2014/main" id="{D8731126-B198-4337-84D5-C25260A07C13}"/>
              </a:ext>
            </a:extLst>
          </p:cNvPr>
          <p:cNvPicPr/>
          <p:nvPr/>
        </p:nvPicPr>
        <p:blipFill>
          <a:blip r:embed="rId2"/>
          <a:stretch>
            <a:fillRect/>
          </a:stretch>
        </p:blipFill>
        <p:spPr>
          <a:xfrm>
            <a:off x="1252024" y="1491175"/>
            <a:ext cx="9608233" cy="3981157"/>
          </a:xfrm>
          <a:prstGeom prst="rect">
            <a:avLst/>
          </a:prstGeom>
        </p:spPr>
      </p:pic>
    </p:spTree>
    <p:extLst>
      <p:ext uri="{BB962C8B-B14F-4D97-AF65-F5344CB8AC3E}">
        <p14:creationId xmlns:p14="http://schemas.microsoft.com/office/powerpoint/2010/main" val="52941574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EC85-4198-4B91-AC43-07ABEA557C9C}"/>
              </a:ext>
            </a:extLst>
          </p:cNvPr>
          <p:cNvSpPr>
            <a:spLocks noGrp="1"/>
          </p:cNvSpPr>
          <p:nvPr>
            <p:ph type="title"/>
          </p:nvPr>
        </p:nvSpPr>
        <p:spPr/>
        <p:txBody>
          <a:bodyPr/>
          <a:lstStyle/>
          <a:p>
            <a:r>
              <a:rPr lang="vi-VN" b="1" dirty="0"/>
              <a:t>4</a:t>
            </a:r>
            <a:r>
              <a:rPr lang="vi-VN" b="1" dirty="0">
                <a:latin typeface="+mj-lt"/>
              </a:rPr>
              <a:t>.Thêm Post Meta vào WordPress</a:t>
            </a:r>
            <a:br>
              <a:rPr lang="vi-VN" b="1" dirty="0">
                <a:latin typeface="+mj-lt"/>
              </a:rPr>
            </a:br>
            <a:endParaRPr lang="vi-VN" dirty="0"/>
          </a:p>
        </p:txBody>
      </p:sp>
      <p:sp>
        <p:nvSpPr>
          <p:cNvPr id="3" name="Content Placeholder 2">
            <a:extLst>
              <a:ext uri="{FF2B5EF4-FFF2-40B4-BE49-F238E27FC236}">
                <a16:creationId xmlns:a16="http://schemas.microsoft.com/office/drawing/2014/main" id="{0730884B-6741-450D-AAAD-1A6111119FF4}"/>
              </a:ext>
            </a:extLst>
          </p:cNvPr>
          <p:cNvSpPr>
            <a:spLocks noGrp="1"/>
          </p:cNvSpPr>
          <p:nvPr>
            <p:ph idx="1"/>
          </p:nvPr>
        </p:nvSpPr>
        <p:spPr/>
        <p:txBody>
          <a:bodyPr/>
          <a:lstStyle/>
          <a:p>
            <a:pPr algn="just">
              <a:lnSpc>
                <a:spcPct val="115000"/>
              </a:lnSpc>
            </a:pPr>
            <a:r>
              <a:rPr lang="vi-VN" sz="2400" dirty="0">
                <a:effectLst/>
                <a:latin typeface="+mj-lt"/>
                <a:ea typeface="Arial" panose="020B0604020202020204" pitchFamily="34" charset="0"/>
              </a:rPr>
              <a:t>Khi tạo theme trong wordpress chúng ta có tùy chọn thêm file archive.php vào theme của mình</a:t>
            </a:r>
            <a:r>
              <a:rPr lang="en-US" sz="2400" dirty="0">
                <a:effectLst/>
                <a:latin typeface="+mj-lt"/>
                <a:ea typeface="Arial" panose="020B0604020202020204" pitchFamily="34" charset="0"/>
              </a:rPr>
              <a:t>.</a:t>
            </a:r>
            <a:endParaRPr lang="vi-VN" sz="2400" dirty="0">
              <a:effectLst/>
              <a:latin typeface="+mj-lt"/>
              <a:ea typeface="Arial" panose="020B0604020202020204" pitchFamily="34" charset="0"/>
            </a:endParaRPr>
          </a:p>
          <a:p>
            <a:pPr algn="just">
              <a:lnSpc>
                <a:spcPct val="115000"/>
              </a:lnSpc>
            </a:pPr>
            <a:r>
              <a:rPr lang="vi-VN" sz="2400" dirty="0">
                <a:effectLst/>
                <a:latin typeface="+mj-lt"/>
                <a:ea typeface="Arial" panose="020B0604020202020204" pitchFamily="34" charset="0"/>
              </a:rPr>
              <a:t>Nếu không thêm file này thì file index.php sẽ xử lý đầu ra của trang archive là loại posts.</a:t>
            </a:r>
          </a:p>
          <a:p>
            <a:pPr algn="just">
              <a:lnSpc>
                <a:spcPct val="115000"/>
              </a:lnSpc>
            </a:pPr>
            <a:r>
              <a:rPr lang="vi-VN" sz="2400" dirty="0">
                <a:effectLst/>
                <a:latin typeface="+mj-lt"/>
                <a:ea typeface="Arial" panose="020B0604020202020204" pitchFamily="34" charset="0"/>
              </a:rPr>
              <a:t>Một trang archive page trong wordpress là tham chiếu đến một bộ sưu tập các bài đăng được nhóm bởi category, author, date...</a:t>
            </a:r>
          </a:p>
          <a:p>
            <a:pPr algn="just">
              <a:lnSpc>
                <a:spcPct val="115000"/>
              </a:lnSpc>
            </a:pPr>
            <a:r>
              <a:rPr lang="vi-VN" sz="2400" dirty="0">
                <a:latin typeface="+mj-lt"/>
                <a:ea typeface="Arial" panose="020B0604020202020204" pitchFamily="34" charset="0"/>
              </a:rPr>
              <a:t>T</a:t>
            </a:r>
            <a:r>
              <a:rPr lang="vi-VN" sz="2400" dirty="0">
                <a:effectLst/>
                <a:latin typeface="+mj-lt"/>
                <a:ea typeface="Arial" panose="020B0604020202020204" pitchFamily="34" charset="0"/>
              </a:rPr>
              <a:t>hêm một trang archive.php vào theme để tùy chỉnh các biến loại kho lưu trữ trên trang web .</a:t>
            </a:r>
          </a:p>
          <a:p>
            <a:endParaRPr lang="vi-VN" dirty="0"/>
          </a:p>
        </p:txBody>
      </p:sp>
    </p:spTree>
    <p:extLst>
      <p:ext uri="{BB962C8B-B14F-4D97-AF65-F5344CB8AC3E}">
        <p14:creationId xmlns:p14="http://schemas.microsoft.com/office/powerpoint/2010/main" val="289517485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EE3B4-D181-451A-B93E-0D63F24E0932}"/>
              </a:ext>
            </a:extLst>
          </p:cNvPr>
          <p:cNvSpPr>
            <a:spLocks noGrp="1"/>
          </p:cNvSpPr>
          <p:nvPr>
            <p:ph idx="1"/>
          </p:nvPr>
        </p:nvSpPr>
        <p:spPr>
          <a:xfrm>
            <a:off x="716280" y="642974"/>
            <a:ext cx="3048000" cy="1973617"/>
          </a:xfrm>
        </p:spPr>
        <p:txBody>
          <a:bodyPr>
            <a:normAutofit/>
          </a:bodyPr>
          <a:lstStyle/>
          <a:p>
            <a:endParaRPr lang="vi-VN" dirty="0">
              <a:latin typeface="+mj-lt"/>
            </a:endParaRPr>
          </a:p>
          <a:p>
            <a:r>
              <a:rPr lang="vi-VN" dirty="0">
                <a:latin typeface="+mj-lt"/>
              </a:rPr>
              <a:t>Code </a:t>
            </a:r>
            <a:r>
              <a:rPr lang="vi-VN" sz="2800" dirty="0">
                <a:effectLst/>
                <a:latin typeface="+mj-lt"/>
                <a:ea typeface="Arial" panose="020B0604020202020204" pitchFamily="34" charset="0"/>
              </a:rPr>
              <a:t>archive.php </a:t>
            </a:r>
            <a:endParaRPr lang="vi-VN" dirty="0">
              <a:latin typeface="+mj-lt"/>
            </a:endParaRPr>
          </a:p>
        </p:txBody>
      </p:sp>
      <p:pic>
        <p:nvPicPr>
          <p:cNvPr id="4" name="Picture 3">
            <a:extLst>
              <a:ext uri="{FF2B5EF4-FFF2-40B4-BE49-F238E27FC236}">
                <a16:creationId xmlns:a16="http://schemas.microsoft.com/office/drawing/2014/main" id="{D5D77234-E9D1-4206-A3D9-44EF87565862}"/>
              </a:ext>
            </a:extLst>
          </p:cNvPr>
          <p:cNvPicPr/>
          <p:nvPr/>
        </p:nvPicPr>
        <p:blipFill>
          <a:blip r:embed="rId2"/>
          <a:stretch>
            <a:fillRect/>
          </a:stretch>
        </p:blipFill>
        <p:spPr>
          <a:xfrm>
            <a:off x="3764280" y="253840"/>
            <a:ext cx="8193258" cy="6274191"/>
          </a:xfrm>
          <a:prstGeom prst="rect">
            <a:avLst/>
          </a:prstGeom>
        </p:spPr>
      </p:pic>
    </p:spTree>
    <p:extLst>
      <p:ext uri="{BB962C8B-B14F-4D97-AF65-F5344CB8AC3E}">
        <p14:creationId xmlns:p14="http://schemas.microsoft.com/office/powerpoint/2010/main" val="210182039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705E-404B-4B88-8E93-82D4EBC2A810}"/>
              </a:ext>
            </a:extLst>
          </p:cNvPr>
          <p:cNvSpPr>
            <a:spLocks noGrp="1"/>
          </p:cNvSpPr>
          <p:nvPr>
            <p:ph type="title"/>
          </p:nvPr>
        </p:nvSpPr>
        <p:spPr>
          <a:xfrm>
            <a:off x="627185" y="182245"/>
            <a:ext cx="10515600" cy="1325563"/>
          </a:xfrm>
        </p:spPr>
        <p:txBody>
          <a:bodyPr/>
          <a:lstStyle/>
          <a:p>
            <a:r>
              <a:rPr lang="vi-VN" b="1" dirty="0"/>
              <a:t>III</a:t>
            </a:r>
            <a:r>
              <a:rPr lang="vi-VN" dirty="0"/>
              <a:t>. </a:t>
            </a:r>
            <a:r>
              <a:rPr lang="vi-VN" b="1" dirty="0"/>
              <a:t>PLUGIN</a:t>
            </a:r>
          </a:p>
        </p:txBody>
      </p:sp>
      <p:sp>
        <p:nvSpPr>
          <p:cNvPr id="3" name="Content Placeholder 2">
            <a:extLst>
              <a:ext uri="{FF2B5EF4-FFF2-40B4-BE49-F238E27FC236}">
                <a16:creationId xmlns:a16="http://schemas.microsoft.com/office/drawing/2014/main" id="{CEA9CE20-3D41-4A41-9332-441B8E9002A4}"/>
              </a:ext>
            </a:extLst>
          </p:cNvPr>
          <p:cNvSpPr>
            <a:spLocks noGrp="1"/>
          </p:cNvSpPr>
          <p:nvPr>
            <p:ph idx="1"/>
          </p:nvPr>
        </p:nvSpPr>
        <p:spPr>
          <a:xfrm>
            <a:off x="838200" y="1825625"/>
            <a:ext cx="5675142" cy="4351338"/>
          </a:xfrm>
        </p:spPr>
        <p:txBody>
          <a:bodyPr>
            <a:normAutofit/>
          </a:bodyPr>
          <a:lstStyle/>
          <a:p>
            <a:pPr algn="just">
              <a:lnSpc>
                <a:spcPct val="150000"/>
              </a:lnSpc>
            </a:pPr>
            <a:r>
              <a:rPr lang="vi-VN" sz="2400" dirty="0">
                <a:effectLst/>
                <a:latin typeface="+mj-lt"/>
                <a:ea typeface="Arial" panose="020B0604020202020204" pitchFamily="34" charset="0"/>
              </a:rPr>
              <a:t>Plugin là một thành phần mở rộng nhỏ được lập trình riêng dựa trên các API và những hàm mở có sẵn của WordPress để tạo thành một tính năng mà WordPress không có. Plugin chính là một module bổ sung một chức năng nào đó mà bạn có thể cài vào WordPress.</a:t>
            </a:r>
            <a:endParaRPr lang="vi-VN" sz="3600" dirty="0">
              <a:latin typeface="+mj-lt"/>
            </a:endParaRPr>
          </a:p>
        </p:txBody>
      </p:sp>
      <p:pic>
        <p:nvPicPr>
          <p:cNvPr id="4098" name="Picture 2" descr="What is the best logo slider plugin for WordPress? - Quora">
            <a:extLst>
              <a:ext uri="{FF2B5EF4-FFF2-40B4-BE49-F238E27FC236}">
                <a16:creationId xmlns:a16="http://schemas.microsoft.com/office/drawing/2014/main" id="{32D9A611-908B-400F-BE3C-66FA9A36A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793" y="2177317"/>
            <a:ext cx="3924007"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25622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F91554-BAFF-4C6A-81AA-2AF66F160A0C}"/>
              </a:ext>
            </a:extLst>
          </p:cNvPr>
          <p:cNvSpPr>
            <a:spLocks noGrp="1"/>
          </p:cNvSpPr>
          <p:nvPr>
            <p:ph idx="1"/>
          </p:nvPr>
        </p:nvSpPr>
        <p:spPr>
          <a:xfrm>
            <a:off x="647114" y="460094"/>
            <a:ext cx="4712677" cy="5937812"/>
          </a:xfrm>
        </p:spPr>
        <p:txBody>
          <a:bodyPr>
            <a:normAutofit fontScale="92500" lnSpcReduction="10000"/>
          </a:bodyPr>
          <a:lstStyle/>
          <a:p>
            <a:r>
              <a:rPr lang="vi-VN" dirty="0"/>
              <a:t>Các plugin được sử dụng :</a:t>
            </a:r>
          </a:p>
          <a:p>
            <a:pPr marL="0" indent="0">
              <a:buNone/>
            </a:pPr>
            <a:endParaRPr lang="vi-VN" dirty="0"/>
          </a:p>
          <a:p>
            <a:pPr marL="1028700" indent="-342900" algn="just">
              <a:spcAft>
                <a:spcPts val="750"/>
              </a:spcAft>
              <a:buFontTx/>
              <a:buChar char="-"/>
            </a:pP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Akismet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Anti-Spam</a:t>
            </a:r>
          </a:p>
          <a:p>
            <a:pPr marL="685800" indent="0" algn="just">
              <a:spcAft>
                <a:spcPts val="750"/>
              </a:spcAft>
              <a:buNone/>
            </a:pPr>
            <a:endParaRPr lang="vi-V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28700" indent="-342900" algn="just">
              <a:spcAft>
                <a:spcPts val="750"/>
              </a:spcAft>
              <a:buFontTx/>
              <a:buChar char="-"/>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Ivory Search</a:t>
            </a:r>
          </a:p>
          <a:p>
            <a:pPr marL="685800" indent="0" algn="just">
              <a:spcAft>
                <a:spcPts val="750"/>
              </a:spcAft>
              <a:buNone/>
            </a:pPr>
            <a:endParaRPr lang="vi-V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28700" indent="-342900" algn="just">
              <a:spcAft>
                <a:spcPts val="750"/>
              </a:spcAft>
              <a:buFontTx/>
              <a:buChar char="-"/>
            </a:pP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MetaSlider</a:t>
            </a: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0" indent="0" algn="just">
              <a:spcAft>
                <a:spcPts val="750"/>
              </a:spcAft>
              <a:buNone/>
            </a:pPr>
            <a:endParaRPr lang="vi-V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28700" indent="-342900" algn="just">
              <a:spcAft>
                <a:spcPts val="750"/>
              </a:spcAft>
              <a:buFontTx/>
              <a:buChar char="-"/>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WP Mail SMTP</a:t>
            </a:r>
          </a:p>
          <a:p>
            <a:pPr marL="685800" indent="0" algn="just">
              <a:spcAft>
                <a:spcPts val="750"/>
              </a:spcAft>
              <a:buNone/>
            </a:pPr>
            <a:endParaRPr lang="vi-V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28700" indent="-342900" algn="just">
              <a:spcAft>
                <a:spcPts val="750"/>
              </a:spcAft>
              <a:buFontTx/>
              <a:buChar char="-"/>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WP-</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PageNavi</a:t>
            </a: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0" indent="0" algn="just">
              <a:spcAft>
                <a:spcPts val="750"/>
              </a:spcAft>
              <a:buNone/>
            </a:pPr>
            <a:endParaRPr lang="vi-V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vi-VN" sz="20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     WPForms Lite</a:t>
            </a:r>
            <a:endParaRPr lang="vi-V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33BF2A7-BC56-4407-8B0D-7EE25F02101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59791" y="239736"/>
            <a:ext cx="6386732" cy="6158169"/>
          </a:xfrm>
          <a:prstGeom prst="rect">
            <a:avLst/>
          </a:prstGeom>
          <a:noFill/>
          <a:ln>
            <a:noFill/>
          </a:ln>
        </p:spPr>
      </p:pic>
    </p:spTree>
    <p:extLst>
      <p:ext uri="{BB962C8B-B14F-4D97-AF65-F5344CB8AC3E}">
        <p14:creationId xmlns:p14="http://schemas.microsoft.com/office/powerpoint/2010/main" val="67737250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F345-5B7A-4E73-AD64-337F36B24002}"/>
              </a:ext>
            </a:extLst>
          </p:cNvPr>
          <p:cNvSpPr>
            <a:spLocks noGrp="1"/>
          </p:cNvSpPr>
          <p:nvPr>
            <p:ph type="title"/>
          </p:nvPr>
        </p:nvSpPr>
        <p:spPr/>
        <p:txBody>
          <a:bodyPr/>
          <a:lstStyle/>
          <a:p>
            <a:r>
              <a:rPr lang="vi-VN" sz="2400" b="1" dirty="0">
                <a:solidFill>
                  <a:srgbClr val="000000"/>
                </a:solidFill>
                <a:effectLst/>
                <a:latin typeface="Arial" panose="020B0604020202020204" pitchFamily="34" charset="0"/>
              </a:rPr>
              <a:t>Akismet Anti-Spam</a:t>
            </a:r>
            <a:br>
              <a:rPr lang="vi-VN" sz="1800" b="1" dirty="0">
                <a:solidFill>
                  <a:srgbClr val="434343"/>
                </a:solidFill>
                <a:effectLst/>
                <a:latin typeface="Arial" panose="020B0604020202020204" pitchFamily="34" charset="0"/>
              </a:rPr>
            </a:br>
            <a:endParaRPr lang="vi-VN" dirty="0"/>
          </a:p>
        </p:txBody>
      </p:sp>
      <p:pic>
        <p:nvPicPr>
          <p:cNvPr id="4" name="Picture 3">
            <a:extLst>
              <a:ext uri="{FF2B5EF4-FFF2-40B4-BE49-F238E27FC236}">
                <a16:creationId xmlns:a16="http://schemas.microsoft.com/office/drawing/2014/main" id="{807CB33C-F9E5-417A-AD93-4DF4F59AF95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13206" y="1212215"/>
            <a:ext cx="8357382" cy="5280660"/>
          </a:xfrm>
          <a:prstGeom prst="rect">
            <a:avLst/>
          </a:prstGeom>
          <a:noFill/>
          <a:ln>
            <a:noFill/>
          </a:ln>
        </p:spPr>
      </p:pic>
    </p:spTree>
    <p:extLst>
      <p:ext uri="{BB962C8B-B14F-4D97-AF65-F5344CB8AC3E}">
        <p14:creationId xmlns:p14="http://schemas.microsoft.com/office/powerpoint/2010/main" val="140012809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553C-B8AA-4C46-8785-4D7171E28E84}"/>
              </a:ext>
            </a:extLst>
          </p:cNvPr>
          <p:cNvSpPr>
            <a:spLocks noGrp="1"/>
          </p:cNvSpPr>
          <p:nvPr>
            <p:ph type="title"/>
          </p:nvPr>
        </p:nvSpPr>
        <p:spPr/>
        <p:txBody>
          <a:bodyPr/>
          <a:lstStyle/>
          <a:p>
            <a:r>
              <a:rPr lang="vi-VN" sz="2400" b="1" dirty="0">
                <a:solidFill>
                  <a:srgbClr val="000000"/>
                </a:solidFill>
                <a:effectLst/>
                <a:latin typeface="Arial" panose="020B0604020202020204" pitchFamily="34" charset="0"/>
              </a:rPr>
              <a:t>Ivory Search</a:t>
            </a:r>
            <a:br>
              <a:rPr lang="vi-VN" sz="1800" b="1" dirty="0">
                <a:solidFill>
                  <a:srgbClr val="434343"/>
                </a:solidFill>
                <a:effectLst/>
                <a:latin typeface="Arial" panose="020B0604020202020204" pitchFamily="34" charset="0"/>
              </a:rPr>
            </a:br>
            <a:endParaRPr lang="vi-VN" dirty="0"/>
          </a:p>
        </p:txBody>
      </p:sp>
      <p:pic>
        <p:nvPicPr>
          <p:cNvPr id="4" name="Picture 3">
            <a:extLst>
              <a:ext uri="{FF2B5EF4-FFF2-40B4-BE49-F238E27FC236}">
                <a16:creationId xmlns:a16="http://schemas.microsoft.com/office/drawing/2014/main" id="{47F4441F-F992-4B07-AC7A-5858841535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99138" y="1392702"/>
            <a:ext cx="8131127" cy="4825218"/>
          </a:xfrm>
          <a:prstGeom prst="rect">
            <a:avLst/>
          </a:prstGeom>
          <a:noFill/>
          <a:ln>
            <a:noFill/>
          </a:ln>
        </p:spPr>
      </p:pic>
    </p:spTree>
    <p:extLst>
      <p:ext uri="{BB962C8B-B14F-4D97-AF65-F5344CB8AC3E}">
        <p14:creationId xmlns:p14="http://schemas.microsoft.com/office/powerpoint/2010/main" val="184905701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F4BC-51C0-4312-A8C2-D87C0F549816}"/>
              </a:ext>
            </a:extLst>
          </p:cNvPr>
          <p:cNvSpPr>
            <a:spLocks noGrp="1"/>
          </p:cNvSpPr>
          <p:nvPr>
            <p:ph type="title"/>
          </p:nvPr>
        </p:nvSpPr>
        <p:spPr/>
        <p:txBody>
          <a:bodyPr/>
          <a:lstStyle/>
          <a:p>
            <a:r>
              <a:rPr lang="vi-VN" sz="2400" b="1" dirty="0">
                <a:solidFill>
                  <a:srgbClr val="000000"/>
                </a:solidFill>
                <a:effectLst/>
                <a:latin typeface="Arial" panose="020B0604020202020204" pitchFamily="34" charset="0"/>
              </a:rPr>
              <a:t>MetaSlider</a:t>
            </a:r>
            <a:br>
              <a:rPr lang="vi-VN" sz="1800" b="1" dirty="0">
                <a:solidFill>
                  <a:srgbClr val="434343"/>
                </a:solidFill>
                <a:effectLst/>
                <a:latin typeface="Arial" panose="020B0604020202020204" pitchFamily="34" charset="0"/>
              </a:rPr>
            </a:br>
            <a:endParaRPr lang="vi-VN" dirty="0"/>
          </a:p>
        </p:txBody>
      </p:sp>
      <p:pic>
        <p:nvPicPr>
          <p:cNvPr id="4" name="Picture 3">
            <a:extLst>
              <a:ext uri="{FF2B5EF4-FFF2-40B4-BE49-F238E27FC236}">
                <a16:creationId xmlns:a16="http://schemas.microsoft.com/office/drawing/2014/main" id="{DDC72460-603E-4F20-AFF9-B5C8BD241CC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00665" y="1055078"/>
            <a:ext cx="8750103" cy="5233180"/>
          </a:xfrm>
          <a:prstGeom prst="rect">
            <a:avLst/>
          </a:prstGeom>
          <a:noFill/>
          <a:ln>
            <a:noFill/>
          </a:ln>
        </p:spPr>
      </p:pic>
    </p:spTree>
    <p:extLst>
      <p:ext uri="{BB962C8B-B14F-4D97-AF65-F5344CB8AC3E}">
        <p14:creationId xmlns:p14="http://schemas.microsoft.com/office/powerpoint/2010/main" val="122917839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78BA-2348-4B55-B537-986B503AB9DC}"/>
              </a:ext>
            </a:extLst>
          </p:cNvPr>
          <p:cNvSpPr>
            <a:spLocks noGrp="1"/>
          </p:cNvSpPr>
          <p:nvPr>
            <p:ph type="title"/>
          </p:nvPr>
        </p:nvSpPr>
        <p:spPr/>
        <p:txBody>
          <a:bodyPr>
            <a:normAutofit/>
          </a:bodyPr>
          <a:lstStyle/>
          <a:p>
            <a:r>
              <a:rPr lang="vi-VN" sz="2400" b="1" dirty="0">
                <a:solidFill>
                  <a:srgbClr val="000000"/>
                </a:solidFill>
                <a:effectLst/>
                <a:ea typeface="Arial" panose="020B0604020202020204" pitchFamily="34" charset="0"/>
              </a:rPr>
              <a:t>WP Mail SMTP</a:t>
            </a:r>
            <a:endParaRPr lang="vi-VN" sz="5400" dirty="0"/>
          </a:p>
        </p:txBody>
      </p:sp>
      <p:pic>
        <p:nvPicPr>
          <p:cNvPr id="4" name="Picture 3">
            <a:extLst>
              <a:ext uri="{FF2B5EF4-FFF2-40B4-BE49-F238E27FC236}">
                <a16:creationId xmlns:a16="http://schemas.microsoft.com/office/drawing/2014/main" id="{A33EAB2C-81A8-476F-9716-21D1297D91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03718" y="1690370"/>
            <a:ext cx="9228406" cy="4597888"/>
          </a:xfrm>
          <a:prstGeom prst="rect">
            <a:avLst/>
          </a:prstGeom>
          <a:noFill/>
          <a:ln>
            <a:noFill/>
          </a:ln>
        </p:spPr>
      </p:pic>
    </p:spTree>
    <p:extLst>
      <p:ext uri="{BB962C8B-B14F-4D97-AF65-F5344CB8AC3E}">
        <p14:creationId xmlns:p14="http://schemas.microsoft.com/office/powerpoint/2010/main" val="403626872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8648-01E6-430E-BB34-E2CA3D9C1C27}"/>
              </a:ext>
            </a:extLst>
          </p:cNvPr>
          <p:cNvSpPr>
            <a:spLocks noGrp="1"/>
          </p:cNvSpPr>
          <p:nvPr>
            <p:ph type="title"/>
          </p:nvPr>
        </p:nvSpPr>
        <p:spPr/>
        <p:txBody>
          <a:bodyPr>
            <a:normAutofit fontScale="90000"/>
          </a:bodyPr>
          <a:lstStyle/>
          <a:p>
            <a:br>
              <a:rPr lang="vi-VN" sz="2400" b="1" dirty="0">
                <a:solidFill>
                  <a:srgbClr val="000000"/>
                </a:solidFill>
                <a:effectLst/>
                <a:latin typeface="Arial" panose="020B0604020202020204" pitchFamily="34" charset="0"/>
              </a:rPr>
            </a:br>
            <a:r>
              <a:rPr lang="vi-VN" sz="2400" b="1" dirty="0">
                <a:solidFill>
                  <a:srgbClr val="000000"/>
                </a:solidFill>
                <a:effectLst/>
                <a:latin typeface="Arial" panose="020B0604020202020204" pitchFamily="34" charset="0"/>
              </a:rPr>
              <a:t>WP-PageNavi</a:t>
            </a:r>
            <a:br>
              <a:rPr lang="vi-VN" sz="1800" b="1" dirty="0">
                <a:solidFill>
                  <a:srgbClr val="434343"/>
                </a:solidFill>
                <a:effectLst/>
                <a:latin typeface="Arial" panose="020B0604020202020204" pitchFamily="34" charset="0"/>
              </a:rPr>
            </a:br>
            <a:endParaRPr lang="vi-VN" dirty="0"/>
          </a:p>
        </p:txBody>
      </p:sp>
      <p:pic>
        <p:nvPicPr>
          <p:cNvPr id="4" name="Picture 3">
            <a:extLst>
              <a:ext uri="{FF2B5EF4-FFF2-40B4-BE49-F238E27FC236}">
                <a16:creationId xmlns:a16="http://schemas.microsoft.com/office/drawing/2014/main" id="{0F5B89E6-ECE4-4F43-B3A6-52AA7FF4A7E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05243" y="1690688"/>
            <a:ext cx="9073662" cy="4414689"/>
          </a:xfrm>
          <a:prstGeom prst="rect">
            <a:avLst/>
          </a:prstGeom>
          <a:noFill/>
          <a:ln>
            <a:noFill/>
          </a:ln>
        </p:spPr>
      </p:pic>
    </p:spTree>
    <p:extLst>
      <p:ext uri="{BB962C8B-B14F-4D97-AF65-F5344CB8AC3E}">
        <p14:creationId xmlns:p14="http://schemas.microsoft.com/office/powerpoint/2010/main" val="231707430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57EDC-AEDA-4A13-9CF7-8C88BBBFC932}"/>
              </a:ext>
            </a:extLst>
          </p:cNvPr>
          <p:cNvSpPr>
            <a:spLocks noGrp="1"/>
          </p:cNvSpPr>
          <p:nvPr>
            <p:ph type="title"/>
          </p:nvPr>
        </p:nvSpPr>
        <p:spPr/>
        <p:txBody>
          <a:bodyPr/>
          <a:lstStyle/>
          <a:p>
            <a:pPr marL="857250" indent="-857250">
              <a:buFont typeface="+mj-lt"/>
              <a:buAutoNum type="romanUcPeriod"/>
            </a:pPr>
            <a:r>
              <a:rPr lang="vi-VN" sz="4400" b="1" dirty="0">
                <a:effectLst/>
                <a:latin typeface="Times New Roman" panose="02020603050405020304" pitchFamily="18" charset="0"/>
              </a:rPr>
              <a:t>Giới thiệu wordpress</a:t>
            </a:r>
            <a:br>
              <a:rPr lang="vi-VN" sz="2000" b="1" dirty="0">
                <a:effectLst/>
                <a:latin typeface="Arial" panose="020B0604020202020204" pitchFamily="34" charset="0"/>
              </a:rPr>
            </a:br>
            <a:endParaRPr lang="vi-VN" dirty="0"/>
          </a:p>
        </p:txBody>
      </p:sp>
      <p:sp>
        <p:nvSpPr>
          <p:cNvPr id="3" name="Content Placeholder 2">
            <a:extLst>
              <a:ext uri="{FF2B5EF4-FFF2-40B4-BE49-F238E27FC236}">
                <a16:creationId xmlns:a16="http://schemas.microsoft.com/office/drawing/2014/main" id="{BDF50064-0C94-4C1E-B162-C8E0822220D5}"/>
              </a:ext>
            </a:extLst>
          </p:cNvPr>
          <p:cNvSpPr>
            <a:spLocks noGrp="1"/>
          </p:cNvSpPr>
          <p:nvPr>
            <p:ph idx="1"/>
          </p:nvPr>
        </p:nvSpPr>
        <p:spPr>
          <a:xfrm>
            <a:off x="838200" y="1825625"/>
            <a:ext cx="8671560" cy="4351338"/>
          </a:xfrm>
        </p:spPr>
        <p:txBody>
          <a:bodyPr/>
          <a:lstStyle/>
          <a:p>
            <a:pPr algn="just">
              <a:lnSpc>
                <a:spcPct val="150000"/>
              </a:lnSpc>
            </a:pPr>
            <a:r>
              <a:rPr lang="en-US" sz="2800" dirty="0">
                <a:solidFill>
                  <a:srgbClr val="222222"/>
                </a:solidFill>
                <a:effectLst/>
                <a:latin typeface="Times New Roman" panose="02020603050405020304" pitchFamily="18" charset="0"/>
                <a:ea typeface="Times New Roman" panose="02020603050405020304" pitchFamily="18" charset="0"/>
              </a:rPr>
              <a:t>WordPress ban </a:t>
            </a:r>
            <a:r>
              <a:rPr lang="en-US" sz="2800" dirty="0" err="1">
                <a:solidFill>
                  <a:srgbClr val="222222"/>
                </a:solidFill>
                <a:effectLst/>
                <a:latin typeface="Times New Roman" panose="02020603050405020304" pitchFamily="18" charset="0"/>
                <a:ea typeface="Times New Roman" panose="02020603050405020304" pitchFamily="18" charset="0"/>
              </a:rPr>
              <a:t>đầu</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chỉ</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là</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phần</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mềm</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tối</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ưu</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cho</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nền</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tảng</a:t>
            </a:r>
            <a:r>
              <a:rPr lang="en-US" sz="2800" dirty="0">
                <a:solidFill>
                  <a:srgbClr val="222222"/>
                </a:solidFill>
                <a:effectLst/>
                <a:latin typeface="Times New Roman" panose="02020603050405020304" pitchFamily="18" charset="0"/>
                <a:ea typeface="Times New Roman" panose="02020603050405020304" pitchFamily="18" charset="0"/>
              </a:rPr>
              <a:t> blog –  </a:t>
            </a:r>
            <a:r>
              <a:rPr lang="en-US" sz="2800" dirty="0" err="1">
                <a:solidFill>
                  <a:srgbClr val="222222"/>
                </a:solidFill>
                <a:effectLst/>
                <a:latin typeface="Times New Roman" panose="02020603050405020304" pitchFamily="18" charset="0"/>
                <a:ea typeface="Times New Roman" panose="02020603050405020304" pitchFamily="18" charset="0"/>
              </a:rPr>
              <a:t>sau</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đó</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phát</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triển</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thêm</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tính</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năng</a:t>
            </a:r>
            <a:r>
              <a:rPr lang="en-US" sz="2800" dirty="0">
                <a:solidFill>
                  <a:srgbClr val="222222"/>
                </a:solidFill>
                <a:effectLst/>
                <a:latin typeface="Times New Roman" panose="02020603050405020304" pitchFamily="18" charset="0"/>
                <a:ea typeface="Times New Roman" panose="02020603050405020304" pitchFamily="18" charset="0"/>
              </a:rPr>
              <a:t> – </a:t>
            </a:r>
            <a:r>
              <a:rPr lang="en-US" sz="2800" dirty="0" err="1">
                <a:solidFill>
                  <a:srgbClr val="222222"/>
                </a:solidFill>
                <a:effectLst/>
                <a:latin typeface="Times New Roman" panose="02020603050405020304" pitchFamily="18" charset="0"/>
                <a:ea typeface="Times New Roman" panose="02020603050405020304" pitchFamily="18" charset="0"/>
              </a:rPr>
              <a:t>trở</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thành</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loại</a:t>
            </a:r>
            <a:r>
              <a:rPr lang="en-US" sz="2800" dirty="0">
                <a:solidFill>
                  <a:srgbClr val="222222"/>
                </a:solidFill>
                <a:effectLst/>
                <a:latin typeface="Times New Roman" panose="02020603050405020304" pitchFamily="18" charset="0"/>
                <a:ea typeface="Times New Roman" panose="02020603050405020304" pitchFamily="18" charset="0"/>
              </a:rPr>
              <a:t> CMS – Content Management System – </a:t>
            </a:r>
            <a:r>
              <a:rPr lang="en-US" sz="2800" dirty="0" err="1">
                <a:solidFill>
                  <a:srgbClr val="222222"/>
                </a:solidFill>
                <a:effectLst/>
                <a:latin typeface="Times New Roman" panose="02020603050405020304" pitchFamily="18" charset="0"/>
                <a:ea typeface="Times New Roman" panose="02020603050405020304" pitchFamily="18" charset="0"/>
              </a:rPr>
              <a:t>Tức</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là</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Hệ</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Thống</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Quản</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trị</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Nội</a:t>
            </a:r>
            <a:r>
              <a:rPr lang="en-US" sz="2800" dirty="0">
                <a:solidFill>
                  <a:srgbClr val="222222"/>
                </a:solidFill>
                <a:effectLst/>
                <a:latin typeface="Times New Roman" panose="02020603050405020304" pitchFamily="18" charset="0"/>
                <a:ea typeface="Times New Roman" panose="02020603050405020304" pitchFamily="18" charset="0"/>
              </a:rPr>
              <a:t> dung – Cho </a:t>
            </a:r>
            <a:r>
              <a:rPr lang="en-US" sz="2800" dirty="0" err="1">
                <a:solidFill>
                  <a:srgbClr val="222222"/>
                </a:solidFill>
                <a:effectLst/>
                <a:latin typeface="Times New Roman" panose="02020603050405020304" pitchFamily="18" charset="0"/>
                <a:ea typeface="Times New Roman" panose="02020603050405020304" pitchFamily="18" charset="0"/>
              </a:rPr>
              <a:t>phép</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tạo</a:t>
            </a:r>
            <a:r>
              <a:rPr lang="en-US" sz="2800" dirty="0">
                <a:solidFill>
                  <a:srgbClr val="222222"/>
                </a:solidFill>
                <a:effectLst/>
                <a:latin typeface="Times New Roman" panose="02020603050405020304" pitchFamily="18" charset="0"/>
                <a:ea typeface="Times New Roman" panose="02020603050405020304" pitchFamily="18" charset="0"/>
              </a:rPr>
              <a:t> ra </a:t>
            </a:r>
            <a:r>
              <a:rPr lang="en-US" sz="2800" dirty="0" err="1">
                <a:solidFill>
                  <a:srgbClr val="222222"/>
                </a:solidFill>
                <a:effectLst/>
                <a:latin typeface="Times New Roman" panose="02020603050405020304" pitchFamily="18" charset="0"/>
                <a:ea typeface="Times New Roman" panose="02020603050405020304" pitchFamily="18" charset="0"/>
              </a:rPr>
              <a:t>những</a:t>
            </a:r>
            <a:r>
              <a:rPr lang="en-US" sz="2800" dirty="0">
                <a:solidFill>
                  <a:srgbClr val="222222"/>
                </a:solidFill>
                <a:effectLst/>
                <a:latin typeface="Times New Roman" panose="02020603050405020304" pitchFamily="18" charset="0"/>
                <a:ea typeface="Times New Roman" panose="02020603050405020304" pitchFamily="18" charset="0"/>
              </a:rPr>
              <a:t> Website </a:t>
            </a:r>
            <a:r>
              <a:rPr lang="en-US" sz="2800" dirty="0" err="1">
                <a:solidFill>
                  <a:srgbClr val="222222"/>
                </a:solidFill>
                <a:effectLst/>
                <a:latin typeface="Times New Roman" panose="02020603050405020304" pitchFamily="18" charset="0"/>
                <a:ea typeface="Times New Roman" panose="02020603050405020304" pitchFamily="18" charset="0"/>
              </a:rPr>
              <a:t>phức</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tạp</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chứ</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không</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chỉ</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là</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dạng</a:t>
            </a:r>
            <a:r>
              <a:rPr lang="en-US" sz="2800" dirty="0">
                <a:solidFill>
                  <a:srgbClr val="222222"/>
                </a:solidFill>
                <a:effectLst/>
                <a:latin typeface="Times New Roman" panose="02020603050405020304" pitchFamily="18" charset="0"/>
                <a:ea typeface="Times New Roman" panose="02020603050405020304" pitchFamily="18" charset="0"/>
              </a:rPr>
              <a:t> Blog </a:t>
            </a:r>
            <a:r>
              <a:rPr lang="en-US" sz="2800" dirty="0" err="1">
                <a:solidFill>
                  <a:srgbClr val="222222"/>
                </a:solidFill>
                <a:effectLst/>
                <a:latin typeface="Times New Roman" panose="02020603050405020304" pitchFamily="18" charset="0"/>
                <a:ea typeface="Times New Roman" panose="02020603050405020304" pitchFamily="18" charset="0"/>
              </a:rPr>
              <a:t>thông</a:t>
            </a:r>
            <a:r>
              <a:rPr lang="en-US" sz="2800" dirty="0">
                <a:solidFill>
                  <a:srgbClr val="222222"/>
                </a:solidFill>
                <a:effectLst/>
                <a:latin typeface="Times New Roman" panose="02020603050405020304" pitchFamily="18" charset="0"/>
                <a:ea typeface="Times New Roman" panose="02020603050405020304" pitchFamily="18" charset="0"/>
              </a:rPr>
              <a:t> </a:t>
            </a:r>
            <a:r>
              <a:rPr lang="en-US" sz="2800" dirty="0" err="1">
                <a:solidFill>
                  <a:srgbClr val="222222"/>
                </a:solidFill>
                <a:effectLst/>
                <a:latin typeface="Times New Roman" panose="02020603050405020304" pitchFamily="18" charset="0"/>
                <a:ea typeface="Times New Roman" panose="02020603050405020304" pitchFamily="18" charset="0"/>
              </a:rPr>
              <a:t>thường</a:t>
            </a:r>
            <a:r>
              <a:rPr lang="en-US" sz="2800" dirty="0">
                <a:solidFill>
                  <a:srgbClr val="222222"/>
                </a:solidFill>
                <a:effectLst/>
                <a:latin typeface="Times New Roman" panose="02020603050405020304" pitchFamily="18" charset="0"/>
                <a:ea typeface="Times New Roman" panose="02020603050405020304" pitchFamily="18" charset="0"/>
              </a:rPr>
              <a:t>.</a:t>
            </a:r>
            <a:endParaRPr lang="vi-VN" sz="2800" dirty="0">
              <a:effectLst/>
              <a:latin typeface="Times New Roman" panose="02020603050405020304" pitchFamily="18" charset="0"/>
              <a:ea typeface="Times New Roman" panose="02020603050405020304" pitchFamily="18" charset="0"/>
            </a:endParaRPr>
          </a:p>
          <a:p>
            <a:pPr algn="just"/>
            <a:endParaRPr lang="vi-VN" dirty="0"/>
          </a:p>
        </p:txBody>
      </p:sp>
    </p:spTree>
    <p:extLst>
      <p:ext uri="{BB962C8B-B14F-4D97-AF65-F5344CB8AC3E}">
        <p14:creationId xmlns:p14="http://schemas.microsoft.com/office/powerpoint/2010/main" val="311036398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1868-6C61-4E8D-9BC0-82E3B0099858}"/>
              </a:ext>
            </a:extLst>
          </p:cNvPr>
          <p:cNvSpPr>
            <a:spLocks noGrp="1"/>
          </p:cNvSpPr>
          <p:nvPr>
            <p:ph type="title"/>
          </p:nvPr>
        </p:nvSpPr>
        <p:spPr/>
        <p:txBody>
          <a:bodyPr>
            <a:normAutofit fontScale="90000"/>
          </a:bodyPr>
          <a:lstStyle/>
          <a:p>
            <a:br>
              <a:rPr lang="vi-VN" sz="1800" b="1" dirty="0">
                <a:solidFill>
                  <a:srgbClr val="000000"/>
                </a:solidFill>
                <a:effectLst/>
                <a:latin typeface="Arial" panose="020B0604020202020204" pitchFamily="34" charset="0"/>
              </a:rPr>
            </a:br>
            <a:br>
              <a:rPr lang="vi-VN" sz="1800" b="1" dirty="0">
                <a:solidFill>
                  <a:srgbClr val="000000"/>
                </a:solidFill>
                <a:effectLst/>
                <a:latin typeface="Arial" panose="020B0604020202020204" pitchFamily="34" charset="0"/>
              </a:rPr>
            </a:br>
            <a:r>
              <a:rPr lang="vi-VN" sz="2700" b="1" dirty="0">
                <a:solidFill>
                  <a:srgbClr val="000000"/>
                </a:solidFill>
                <a:effectLst/>
                <a:latin typeface="Arial" panose="020B0604020202020204" pitchFamily="34" charset="0"/>
              </a:rPr>
              <a:t>WPForms Lite</a:t>
            </a:r>
            <a:br>
              <a:rPr lang="vi-VN" sz="1800" b="1" dirty="0">
                <a:solidFill>
                  <a:srgbClr val="434343"/>
                </a:solidFill>
                <a:effectLst/>
                <a:latin typeface="Arial" panose="020B0604020202020204" pitchFamily="34" charset="0"/>
              </a:rPr>
            </a:br>
            <a:endParaRPr lang="vi-VN" dirty="0"/>
          </a:p>
        </p:txBody>
      </p:sp>
      <p:pic>
        <p:nvPicPr>
          <p:cNvPr id="4" name="Picture 3">
            <a:extLst>
              <a:ext uri="{FF2B5EF4-FFF2-40B4-BE49-F238E27FC236}">
                <a16:creationId xmlns:a16="http://schemas.microsoft.com/office/drawing/2014/main" id="{457A1707-D046-41F7-BFEB-728DD8EDA24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56935" y="1870709"/>
            <a:ext cx="8764173" cy="4305007"/>
          </a:xfrm>
          <a:prstGeom prst="rect">
            <a:avLst/>
          </a:prstGeom>
          <a:noFill/>
          <a:ln>
            <a:noFill/>
          </a:ln>
        </p:spPr>
      </p:pic>
    </p:spTree>
    <p:extLst>
      <p:ext uri="{BB962C8B-B14F-4D97-AF65-F5344CB8AC3E}">
        <p14:creationId xmlns:p14="http://schemas.microsoft.com/office/powerpoint/2010/main" val="221241254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5373-BC73-43FD-B99F-A31D1D8D6A02}"/>
              </a:ext>
            </a:extLst>
          </p:cNvPr>
          <p:cNvSpPr>
            <a:spLocks noGrp="1"/>
          </p:cNvSpPr>
          <p:nvPr>
            <p:ph type="title"/>
          </p:nvPr>
        </p:nvSpPr>
        <p:spPr/>
        <p:txBody>
          <a:bodyPr/>
          <a:lstStyle/>
          <a:p>
            <a:r>
              <a:rPr lang="vi-VN" b="1" dirty="0"/>
              <a:t>VI. TRANG WEB</a:t>
            </a:r>
          </a:p>
        </p:txBody>
      </p:sp>
      <p:sp>
        <p:nvSpPr>
          <p:cNvPr id="3" name="Content Placeholder 2">
            <a:extLst>
              <a:ext uri="{FF2B5EF4-FFF2-40B4-BE49-F238E27FC236}">
                <a16:creationId xmlns:a16="http://schemas.microsoft.com/office/drawing/2014/main" id="{44610791-11A7-4491-BA5D-5D16D4771BA0}"/>
              </a:ext>
            </a:extLst>
          </p:cNvPr>
          <p:cNvSpPr>
            <a:spLocks noGrp="1"/>
          </p:cNvSpPr>
          <p:nvPr>
            <p:ph idx="1"/>
          </p:nvPr>
        </p:nvSpPr>
        <p:spPr>
          <a:xfrm>
            <a:off x="838200" y="1825625"/>
            <a:ext cx="1497037" cy="565883"/>
          </a:xfrm>
        </p:spPr>
        <p:txBody>
          <a:bodyPr/>
          <a:lstStyle/>
          <a:p>
            <a:r>
              <a:rPr lang="vi-VN" dirty="0"/>
              <a:t>Home</a:t>
            </a:r>
          </a:p>
        </p:txBody>
      </p:sp>
      <p:pic>
        <p:nvPicPr>
          <p:cNvPr id="4" name="Picture 3">
            <a:extLst>
              <a:ext uri="{FF2B5EF4-FFF2-40B4-BE49-F238E27FC236}">
                <a16:creationId xmlns:a16="http://schemas.microsoft.com/office/drawing/2014/main" id="{02DF38A8-39A6-4FEA-9793-F530E1736FE0}"/>
              </a:ext>
            </a:extLst>
          </p:cNvPr>
          <p:cNvPicPr/>
          <p:nvPr/>
        </p:nvPicPr>
        <p:blipFill>
          <a:blip r:embed="rId2"/>
          <a:stretch>
            <a:fillRect/>
          </a:stretch>
        </p:blipFill>
        <p:spPr>
          <a:xfrm>
            <a:off x="2686930" y="1825626"/>
            <a:ext cx="8666870" cy="4772122"/>
          </a:xfrm>
          <a:prstGeom prst="rect">
            <a:avLst/>
          </a:prstGeom>
        </p:spPr>
      </p:pic>
    </p:spTree>
    <p:extLst>
      <p:ext uri="{BB962C8B-B14F-4D97-AF65-F5344CB8AC3E}">
        <p14:creationId xmlns:p14="http://schemas.microsoft.com/office/powerpoint/2010/main" val="348558954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45D178-008B-4B60-A313-FE10D15FEE37}"/>
              </a:ext>
            </a:extLst>
          </p:cNvPr>
          <p:cNvPicPr/>
          <p:nvPr/>
        </p:nvPicPr>
        <p:blipFill>
          <a:blip r:embed="rId2"/>
          <a:stretch>
            <a:fillRect/>
          </a:stretch>
        </p:blipFill>
        <p:spPr>
          <a:xfrm>
            <a:off x="1347957" y="199560"/>
            <a:ext cx="9765519" cy="2881265"/>
          </a:xfrm>
          <a:prstGeom prst="rect">
            <a:avLst/>
          </a:prstGeom>
        </p:spPr>
      </p:pic>
      <p:pic>
        <p:nvPicPr>
          <p:cNvPr id="5" name="Picture 4">
            <a:extLst>
              <a:ext uri="{FF2B5EF4-FFF2-40B4-BE49-F238E27FC236}">
                <a16:creationId xmlns:a16="http://schemas.microsoft.com/office/drawing/2014/main" id="{5ABD8700-8B6B-4707-9D68-1172D9970602}"/>
              </a:ext>
            </a:extLst>
          </p:cNvPr>
          <p:cNvPicPr/>
          <p:nvPr/>
        </p:nvPicPr>
        <p:blipFill>
          <a:blip r:embed="rId3"/>
          <a:stretch>
            <a:fillRect/>
          </a:stretch>
        </p:blipFill>
        <p:spPr>
          <a:xfrm>
            <a:off x="1603021" y="3319976"/>
            <a:ext cx="8985958" cy="3137095"/>
          </a:xfrm>
          <a:prstGeom prst="rect">
            <a:avLst/>
          </a:prstGeom>
        </p:spPr>
      </p:pic>
    </p:spTree>
    <p:extLst>
      <p:ext uri="{BB962C8B-B14F-4D97-AF65-F5344CB8AC3E}">
        <p14:creationId xmlns:p14="http://schemas.microsoft.com/office/powerpoint/2010/main" val="130722751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2BE24F-1156-4650-90DF-E23C2F3F9E67}"/>
              </a:ext>
            </a:extLst>
          </p:cNvPr>
          <p:cNvPicPr/>
          <p:nvPr/>
        </p:nvPicPr>
        <p:blipFill>
          <a:blip r:embed="rId2"/>
          <a:stretch>
            <a:fillRect/>
          </a:stretch>
        </p:blipFill>
        <p:spPr>
          <a:xfrm>
            <a:off x="3334043" y="604911"/>
            <a:ext cx="7850945" cy="5416061"/>
          </a:xfrm>
          <a:prstGeom prst="rect">
            <a:avLst/>
          </a:prstGeom>
        </p:spPr>
      </p:pic>
      <p:sp>
        <p:nvSpPr>
          <p:cNvPr id="5" name="Content Placeholder 2">
            <a:extLst>
              <a:ext uri="{FF2B5EF4-FFF2-40B4-BE49-F238E27FC236}">
                <a16:creationId xmlns:a16="http://schemas.microsoft.com/office/drawing/2014/main" id="{F539DCD6-D644-4585-9A47-0185B6DE0E8E}"/>
              </a:ext>
            </a:extLst>
          </p:cNvPr>
          <p:cNvSpPr>
            <a:spLocks noGrp="1"/>
          </p:cNvSpPr>
          <p:nvPr>
            <p:ph idx="1"/>
          </p:nvPr>
        </p:nvSpPr>
        <p:spPr>
          <a:xfrm>
            <a:off x="1007012" y="1080038"/>
            <a:ext cx="1497037" cy="565883"/>
          </a:xfrm>
        </p:spPr>
        <p:txBody>
          <a:bodyPr/>
          <a:lstStyle/>
          <a:p>
            <a:r>
              <a:rPr lang="vi-VN" dirty="0"/>
              <a:t>News</a:t>
            </a:r>
          </a:p>
        </p:txBody>
      </p:sp>
    </p:spTree>
    <p:extLst>
      <p:ext uri="{BB962C8B-B14F-4D97-AF65-F5344CB8AC3E}">
        <p14:creationId xmlns:p14="http://schemas.microsoft.com/office/powerpoint/2010/main" val="138943657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C99E2-34E1-41C5-BBBD-06E487D48D57}"/>
              </a:ext>
            </a:extLst>
          </p:cNvPr>
          <p:cNvSpPr>
            <a:spLocks noGrp="1"/>
          </p:cNvSpPr>
          <p:nvPr>
            <p:ph idx="1"/>
          </p:nvPr>
        </p:nvSpPr>
        <p:spPr>
          <a:xfrm>
            <a:off x="182880" y="1434904"/>
            <a:ext cx="4445391" cy="562708"/>
          </a:xfrm>
        </p:spPr>
        <p:txBody>
          <a:bodyPr/>
          <a:lstStyle/>
          <a:p>
            <a:r>
              <a:rPr lang="vi-VN" dirty="0"/>
              <a:t>About us</a:t>
            </a:r>
          </a:p>
        </p:txBody>
      </p:sp>
      <p:pic>
        <p:nvPicPr>
          <p:cNvPr id="4" name="Picture 3">
            <a:extLst>
              <a:ext uri="{FF2B5EF4-FFF2-40B4-BE49-F238E27FC236}">
                <a16:creationId xmlns:a16="http://schemas.microsoft.com/office/drawing/2014/main" id="{A75DF55B-F28F-4B2E-B202-9DA8922B836E}"/>
              </a:ext>
            </a:extLst>
          </p:cNvPr>
          <p:cNvPicPr/>
          <p:nvPr/>
        </p:nvPicPr>
        <p:blipFill>
          <a:blip r:embed="rId2"/>
          <a:stretch>
            <a:fillRect/>
          </a:stretch>
        </p:blipFill>
        <p:spPr>
          <a:xfrm>
            <a:off x="2405575" y="571464"/>
            <a:ext cx="9520311" cy="5715072"/>
          </a:xfrm>
          <a:prstGeom prst="rect">
            <a:avLst/>
          </a:prstGeom>
        </p:spPr>
      </p:pic>
    </p:spTree>
    <p:extLst>
      <p:ext uri="{BB962C8B-B14F-4D97-AF65-F5344CB8AC3E}">
        <p14:creationId xmlns:p14="http://schemas.microsoft.com/office/powerpoint/2010/main" val="167187563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D967E1-EC62-4497-847F-48202CA3C1A1}"/>
              </a:ext>
            </a:extLst>
          </p:cNvPr>
          <p:cNvPicPr/>
          <p:nvPr/>
        </p:nvPicPr>
        <p:blipFill>
          <a:blip r:embed="rId2"/>
          <a:stretch>
            <a:fillRect/>
          </a:stretch>
        </p:blipFill>
        <p:spPr>
          <a:xfrm>
            <a:off x="1575581" y="615462"/>
            <a:ext cx="9270609" cy="5627076"/>
          </a:xfrm>
          <a:prstGeom prst="rect">
            <a:avLst/>
          </a:prstGeom>
        </p:spPr>
      </p:pic>
    </p:spTree>
    <p:extLst>
      <p:ext uri="{BB962C8B-B14F-4D97-AF65-F5344CB8AC3E}">
        <p14:creationId xmlns:p14="http://schemas.microsoft.com/office/powerpoint/2010/main" val="332816824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1C371B-EA3F-4289-99DD-56CABBAF5BDB}"/>
              </a:ext>
            </a:extLst>
          </p:cNvPr>
          <p:cNvSpPr>
            <a:spLocks noGrp="1"/>
          </p:cNvSpPr>
          <p:nvPr>
            <p:ph idx="1"/>
          </p:nvPr>
        </p:nvSpPr>
        <p:spPr>
          <a:xfrm>
            <a:off x="655320" y="348518"/>
            <a:ext cx="1778391" cy="594018"/>
          </a:xfrm>
        </p:spPr>
        <p:txBody>
          <a:bodyPr/>
          <a:lstStyle/>
          <a:p>
            <a:r>
              <a:rPr lang="vi-VN" dirty="0"/>
              <a:t>Service</a:t>
            </a:r>
          </a:p>
        </p:txBody>
      </p:sp>
      <p:pic>
        <p:nvPicPr>
          <p:cNvPr id="4" name="Picture 3">
            <a:extLst>
              <a:ext uri="{FF2B5EF4-FFF2-40B4-BE49-F238E27FC236}">
                <a16:creationId xmlns:a16="http://schemas.microsoft.com/office/drawing/2014/main" id="{8B9CB387-A464-4387-AEF3-89479277A80F}"/>
              </a:ext>
            </a:extLst>
          </p:cNvPr>
          <p:cNvPicPr/>
          <p:nvPr/>
        </p:nvPicPr>
        <p:blipFill>
          <a:blip r:embed="rId2"/>
          <a:stretch>
            <a:fillRect/>
          </a:stretch>
        </p:blipFill>
        <p:spPr>
          <a:xfrm>
            <a:off x="6978316" y="1179095"/>
            <a:ext cx="4965154" cy="5118786"/>
          </a:xfrm>
          <a:prstGeom prst="rect">
            <a:avLst/>
          </a:prstGeom>
        </p:spPr>
      </p:pic>
      <p:pic>
        <p:nvPicPr>
          <p:cNvPr id="5" name="Picture 4">
            <a:extLst>
              <a:ext uri="{FF2B5EF4-FFF2-40B4-BE49-F238E27FC236}">
                <a16:creationId xmlns:a16="http://schemas.microsoft.com/office/drawing/2014/main" id="{514D6913-8E88-4312-AD10-60B1F5A40789}"/>
              </a:ext>
            </a:extLst>
          </p:cNvPr>
          <p:cNvPicPr/>
          <p:nvPr/>
        </p:nvPicPr>
        <p:blipFill>
          <a:blip r:embed="rId3"/>
          <a:stretch>
            <a:fillRect/>
          </a:stretch>
        </p:blipFill>
        <p:spPr>
          <a:xfrm>
            <a:off x="810064" y="1179095"/>
            <a:ext cx="5482451" cy="5060951"/>
          </a:xfrm>
          <a:prstGeom prst="rect">
            <a:avLst/>
          </a:prstGeom>
        </p:spPr>
      </p:pic>
    </p:spTree>
    <p:extLst>
      <p:ext uri="{BB962C8B-B14F-4D97-AF65-F5344CB8AC3E}">
        <p14:creationId xmlns:p14="http://schemas.microsoft.com/office/powerpoint/2010/main" val="167231593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E2E9F-8395-470D-9FF7-34009238A108}"/>
              </a:ext>
            </a:extLst>
          </p:cNvPr>
          <p:cNvSpPr>
            <a:spLocks noGrp="1"/>
          </p:cNvSpPr>
          <p:nvPr>
            <p:ph idx="1"/>
          </p:nvPr>
        </p:nvSpPr>
        <p:spPr>
          <a:xfrm>
            <a:off x="641252" y="475126"/>
            <a:ext cx="1454834" cy="622153"/>
          </a:xfrm>
        </p:spPr>
        <p:txBody>
          <a:bodyPr/>
          <a:lstStyle/>
          <a:p>
            <a:r>
              <a:rPr lang="vi-VN" dirty="0"/>
              <a:t>New</a:t>
            </a:r>
          </a:p>
        </p:txBody>
      </p:sp>
      <p:pic>
        <p:nvPicPr>
          <p:cNvPr id="4" name="Picture 3">
            <a:extLst>
              <a:ext uri="{FF2B5EF4-FFF2-40B4-BE49-F238E27FC236}">
                <a16:creationId xmlns:a16="http://schemas.microsoft.com/office/drawing/2014/main" id="{19BAD526-14E8-4279-B11B-A43E6C526015}"/>
              </a:ext>
            </a:extLst>
          </p:cNvPr>
          <p:cNvPicPr/>
          <p:nvPr/>
        </p:nvPicPr>
        <p:blipFill>
          <a:blip r:embed="rId2"/>
          <a:stretch>
            <a:fillRect/>
          </a:stretch>
        </p:blipFill>
        <p:spPr>
          <a:xfrm>
            <a:off x="641252" y="1062111"/>
            <a:ext cx="5061716" cy="5479366"/>
          </a:xfrm>
          <a:prstGeom prst="rect">
            <a:avLst/>
          </a:prstGeom>
        </p:spPr>
      </p:pic>
      <p:pic>
        <p:nvPicPr>
          <p:cNvPr id="5" name="Picture 4">
            <a:extLst>
              <a:ext uri="{FF2B5EF4-FFF2-40B4-BE49-F238E27FC236}">
                <a16:creationId xmlns:a16="http://schemas.microsoft.com/office/drawing/2014/main" id="{2DA33421-EFA5-4406-A199-156C6316018F}"/>
              </a:ext>
            </a:extLst>
          </p:cNvPr>
          <p:cNvPicPr/>
          <p:nvPr/>
        </p:nvPicPr>
        <p:blipFill>
          <a:blip r:embed="rId3"/>
          <a:stretch>
            <a:fillRect/>
          </a:stretch>
        </p:blipFill>
        <p:spPr>
          <a:xfrm>
            <a:off x="6096000" y="1062111"/>
            <a:ext cx="5671185" cy="5479365"/>
          </a:xfrm>
          <a:prstGeom prst="rect">
            <a:avLst/>
          </a:prstGeom>
        </p:spPr>
      </p:pic>
    </p:spTree>
    <p:extLst>
      <p:ext uri="{BB962C8B-B14F-4D97-AF65-F5344CB8AC3E}">
        <p14:creationId xmlns:p14="http://schemas.microsoft.com/office/powerpoint/2010/main" val="401627505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AFBF82-FDDF-4D73-8327-1606FE0E8AE2}"/>
              </a:ext>
            </a:extLst>
          </p:cNvPr>
          <p:cNvPicPr/>
          <p:nvPr/>
        </p:nvPicPr>
        <p:blipFill>
          <a:blip r:embed="rId2"/>
          <a:stretch>
            <a:fillRect/>
          </a:stretch>
        </p:blipFill>
        <p:spPr>
          <a:xfrm>
            <a:off x="478302" y="1153160"/>
            <a:ext cx="5513424" cy="5064760"/>
          </a:xfrm>
          <a:prstGeom prst="rect">
            <a:avLst/>
          </a:prstGeom>
        </p:spPr>
      </p:pic>
      <p:pic>
        <p:nvPicPr>
          <p:cNvPr id="6" name="Picture 5">
            <a:extLst>
              <a:ext uri="{FF2B5EF4-FFF2-40B4-BE49-F238E27FC236}">
                <a16:creationId xmlns:a16="http://schemas.microsoft.com/office/drawing/2014/main" id="{776FDA0F-CEA1-4637-A931-F6005AF7A9A5}"/>
              </a:ext>
            </a:extLst>
          </p:cNvPr>
          <p:cNvPicPr/>
          <p:nvPr/>
        </p:nvPicPr>
        <p:blipFill>
          <a:blip r:embed="rId3"/>
          <a:stretch>
            <a:fillRect/>
          </a:stretch>
        </p:blipFill>
        <p:spPr>
          <a:xfrm>
            <a:off x="6561919" y="1153160"/>
            <a:ext cx="5361376" cy="5064760"/>
          </a:xfrm>
          <a:prstGeom prst="rect">
            <a:avLst/>
          </a:prstGeom>
        </p:spPr>
      </p:pic>
      <p:sp>
        <p:nvSpPr>
          <p:cNvPr id="7" name="Content Placeholder 2">
            <a:extLst>
              <a:ext uri="{FF2B5EF4-FFF2-40B4-BE49-F238E27FC236}">
                <a16:creationId xmlns:a16="http://schemas.microsoft.com/office/drawing/2014/main" id="{DAAF5CEC-C258-4082-A37A-5970EBD6EAF7}"/>
              </a:ext>
            </a:extLst>
          </p:cNvPr>
          <p:cNvSpPr>
            <a:spLocks noGrp="1"/>
          </p:cNvSpPr>
          <p:nvPr>
            <p:ph idx="1"/>
          </p:nvPr>
        </p:nvSpPr>
        <p:spPr>
          <a:xfrm>
            <a:off x="641252" y="329003"/>
            <a:ext cx="2270760" cy="622153"/>
          </a:xfrm>
        </p:spPr>
        <p:txBody>
          <a:bodyPr/>
          <a:lstStyle/>
          <a:p>
            <a:r>
              <a:rPr lang="vi-VN" dirty="0"/>
              <a:t>Contact</a:t>
            </a:r>
          </a:p>
        </p:txBody>
      </p:sp>
    </p:spTree>
    <p:extLst>
      <p:ext uri="{BB962C8B-B14F-4D97-AF65-F5344CB8AC3E}">
        <p14:creationId xmlns:p14="http://schemas.microsoft.com/office/powerpoint/2010/main" val="124393019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49C060-CF33-4542-863E-DBDC0B8EAB69}"/>
              </a:ext>
            </a:extLst>
          </p:cNvPr>
          <p:cNvSpPr>
            <a:spLocks noGrp="1"/>
          </p:cNvSpPr>
          <p:nvPr>
            <p:ph idx="1"/>
          </p:nvPr>
        </p:nvSpPr>
        <p:spPr>
          <a:xfrm>
            <a:off x="795997" y="503262"/>
            <a:ext cx="2284828" cy="608086"/>
          </a:xfrm>
        </p:spPr>
        <p:txBody>
          <a:bodyPr/>
          <a:lstStyle/>
          <a:p>
            <a:r>
              <a:rPr lang="vi-VN" dirty="0"/>
              <a:t>Search</a:t>
            </a:r>
          </a:p>
        </p:txBody>
      </p:sp>
      <p:pic>
        <p:nvPicPr>
          <p:cNvPr id="4" name="Picture 3">
            <a:extLst>
              <a:ext uri="{FF2B5EF4-FFF2-40B4-BE49-F238E27FC236}">
                <a16:creationId xmlns:a16="http://schemas.microsoft.com/office/drawing/2014/main" id="{812351D5-C416-4363-BF3A-75EAC39521FE}"/>
              </a:ext>
            </a:extLst>
          </p:cNvPr>
          <p:cNvPicPr/>
          <p:nvPr/>
        </p:nvPicPr>
        <p:blipFill>
          <a:blip r:embed="rId2"/>
          <a:stretch>
            <a:fillRect/>
          </a:stretch>
        </p:blipFill>
        <p:spPr>
          <a:xfrm>
            <a:off x="2222695" y="1111349"/>
            <a:ext cx="8679767" cy="4895556"/>
          </a:xfrm>
          <a:prstGeom prst="rect">
            <a:avLst/>
          </a:prstGeom>
        </p:spPr>
      </p:pic>
    </p:spTree>
    <p:extLst>
      <p:ext uri="{BB962C8B-B14F-4D97-AF65-F5344CB8AC3E}">
        <p14:creationId xmlns:p14="http://schemas.microsoft.com/office/powerpoint/2010/main" val="120476247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0182-7EF3-4D17-B352-FC10B4D45CC5}"/>
              </a:ext>
            </a:extLst>
          </p:cNvPr>
          <p:cNvSpPr>
            <a:spLocks noGrp="1"/>
          </p:cNvSpPr>
          <p:nvPr>
            <p:ph type="title"/>
          </p:nvPr>
        </p:nvSpPr>
        <p:spPr/>
        <p:txBody>
          <a:bodyPr>
            <a:normAutofit/>
          </a:bodyPr>
          <a:lstStyle/>
          <a:p>
            <a:r>
              <a:rPr lang="en-US" sz="2800" dirty="0" err="1">
                <a:latin typeface="Times New Roman" panose="02020603050405020304" pitchFamily="18" charset="0"/>
                <a:cs typeface="Times New Roman" panose="02020603050405020304" pitchFamily="18" charset="0"/>
              </a:rPr>
              <a:t>Tiện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WordPress</a:t>
            </a:r>
            <a:endParaRPr lang="vi-V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F47650-83B7-4D33-B1D1-6239461394B9}"/>
              </a:ext>
            </a:extLst>
          </p:cNvPr>
          <p:cNvSpPr>
            <a:spLocks noGrp="1"/>
          </p:cNvSpPr>
          <p:nvPr>
            <p:ph idx="1"/>
          </p:nvPr>
        </p:nvSpPr>
        <p:spPr>
          <a:xfrm>
            <a:off x="4017499" y="1690688"/>
            <a:ext cx="4380914" cy="4351338"/>
          </a:xfrm>
        </p:spPr>
        <p:txBody>
          <a:bodyPr>
            <a:noAutofit/>
          </a:bodyPr>
          <a:lstStyle/>
          <a:p>
            <a:pPr>
              <a:lnSpc>
                <a:spcPts val="1950"/>
              </a:lnSpc>
              <a:spcAft>
                <a:spcPts val="1950"/>
              </a:spcAft>
            </a:pPr>
            <a:r>
              <a:rPr lang="en-US" sz="2000" b="1" dirty="0" err="1">
                <a:solidFill>
                  <a:srgbClr val="111111"/>
                </a:solidFill>
                <a:effectLst/>
                <a:latin typeface="Times New Roman" panose="02020603050405020304" pitchFamily="18" charset="0"/>
                <a:ea typeface="Times New Roman" panose="02020603050405020304" pitchFamily="18" charset="0"/>
              </a:rPr>
              <a:t>Dễ</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sử</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dụng</a:t>
            </a:r>
            <a:r>
              <a:rPr lang="en-US" sz="2000" b="1" dirty="0">
                <a:solidFill>
                  <a:srgbClr val="111111"/>
                </a:solidFill>
                <a:effectLst/>
                <a:latin typeface="Times New Roman" panose="02020603050405020304" pitchFamily="18" charset="0"/>
                <a:ea typeface="Times New Roman" panose="02020603050405020304" pitchFamily="18" charset="0"/>
              </a:rPr>
              <a:t>.</a:t>
            </a:r>
            <a:endParaRPr lang="vi-VN" sz="2000" dirty="0">
              <a:effectLst/>
              <a:latin typeface="Times New Roman" panose="02020603050405020304" pitchFamily="18" charset="0"/>
              <a:ea typeface="Times New Roman" panose="02020603050405020304" pitchFamily="18" charset="0"/>
            </a:endParaRPr>
          </a:p>
          <a:p>
            <a:pPr>
              <a:lnSpc>
                <a:spcPts val="1950"/>
              </a:lnSpc>
              <a:spcAft>
                <a:spcPts val="1950"/>
              </a:spcAft>
            </a:pPr>
            <a:r>
              <a:rPr lang="en-US" sz="2000" b="1" dirty="0" err="1">
                <a:solidFill>
                  <a:srgbClr val="111111"/>
                </a:solidFill>
                <a:effectLst/>
                <a:latin typeface="Times New Roman" panose="02020603050405020304" pitchFamily="18" charset="0"/>
                <a:ea typeface="Times New Roman" panose="02020603050405020304" pitchFamily="18" charset="0"/>
              </a:rPr>
              <a:t>Cộng</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đồng</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hỗ</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trợ</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đông</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đảo</a:t>
            </a:r>
            <a:r>
              <a:rPr lang="en-US" sz="2000" b="1" dirty="0">
                <a:solidFill>
                  <a:srgbClr val="111111"/>
                </a:solidFill>
                <a:effectLst/>
                <a:latin typeface="Times New Roman" panose="02020603050405020304" pitchFamily="18" charset="0"/>
                <a:ea typeface="Times New Roman" panose="02020603050405020304" pitchFamily="18" charset="0"/>
              </a:rPr>
              <a:t>.</a:t>
            </a:r>
            <a:endParaRPr lang="vi-VN" sz="2000" dirty="0">
              <a:effectLst/>
              <a:latin typeface="Times New Roman" panose="02020603050405020304" pitchFamily="18" charset="0"/>
              <a:ea typeface="Times New Roman" panose="02020603050405020304" pitchFamily="18" charset="0"/>
            </a:endParaRPr>
          </a:p>
          <a:p>
            <a:pPr>
              <a:lnSpc>
                <a:spcPts val="1950"/>
              </a:lnSpc>
              <a:spcAft>
                <a:spcPts val="1950"/>
              </a:spcAft>
            </a:pPr>
            <a:r>
              <a:rPr lang="en-US" sz="2000" b="1" dirty="0" err="1">
                <a:solidFill>
                  <a:srgbClr val="111111"/>
                </a:solidFill>
                <a:effectLst/>
                <a:latin typeface="Times New Roman" panose="02020603050405020304" pitchFamily="18" charset="0"/>
                <a:ea typeface="Times New Roman" panose="02020603050405020304" pitchFamily="18" charset="0"/>
              </a:rPr>
              <a:t>Nhiều</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gói</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giao</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diện</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có</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sẵn</a:t>
            </a:r>
            <a:r>
              <a:rPr lang="en-US" sz="2000" b="1" dirty="0">
                <a:solidFill>
                  <a:srgbClr val="111111"/>
                </a:solidFill>
                <a:effectLst/>
                <a:latin typeface="Times New Roman" panose="02020603050405020304" pitchFamily="18" charset="0"/>
                <a:ea typeface="Times New Roman" panose="02020603050405020304" pitchFamily="18" charset="0"/>
              </a:rPr>
              <a:t>.</a:t>
            </a:r>
            <a:endParaRPr lang="vi-VN" sz="2000" dirty="0">
              <a:effectLst/>
              <a:latin typeface="Times New Roman" panose="02020603050405020304" pitchFamily="18" charset="0"/>
              <a:ea typeface="Times New Roman" panose="02020603050405020304" pitchFamily="18" charset="0"/>
            </a:endParaRPr>
          </a:p>
          <a:p>
            <a:pPr>
              <a:lnSpc>
                <a:spcPts val="1950"/>
              </a:lnSpc>
              <a:spcAft>
                <a:spcPts val="1950"/>
              </a:spcAft>
            </a:pPr>
            <a:r>
              <a:rPr lang="en-US" sz="2000" b="1" dirty="0" err="1">
                <a:solidFill>
                  <a:srgbClr val="111111"/>
                </a:solidFill>
                <a:effectLst/>
                <a:latin typeface="Times New Roman" panose="02020603050405020304" pitchFamily="18" charset="0"/>
                <a:ea typeface="Times New Roman" panose="02020603050405020304" pitchFamily="18" charset="0"/>
              </a:rPr>
              <a:t>Nhiều</a:t>
            </a:r>
            <a:r>
              <a:rPr lang="en-US" sz="2000" b="1" dirty="0">
                <a:solidFill>
                  <a:srgbClr val="111111"/>
                </a:solidFill>
                <a:effectLst/>
                <a:latin typeface="Times New Roman" panose="02020603050405020304" pitchFamily="18" charset="0"/>
                <a:ea typeface="Times New Roman" panose="02020603050405020304" pitchFamily="18" charset="0"/>
              </a:rPr>
              <a:t> plugin </a:t>
            </a:r>
            <a:r>
              <a:rPr lang="en-US" sz="2000" b="1" dirty="0" err="1">
                <a:solidFill>
                  <a:srgbClr val="111111"/>
                </a:solidFill>
                <a:effectLst/>
                <a:latin typeface="Times New Roman" panose="02020603050405020304" pitchFamily="18" charset="0"/>
                <a:ea typeface="Times New Roman" panose="02020603050405020304" pitchFamily="18" charset="0"/>
              </a:rPr>
              <a:t>hỗ</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trợ</a:t>
            </a:r>
            <a:r>
              <a:rPr lang="en-US" sz="2000" b="1" dirty="0">
                <a:solidFill>
                  <a:srgbClr val="111111"/>
                </a:solidFill>
                <a:effectLst/>
                <a:latin typeface="Times New Roman" panose="02020603050405020304" pitchFamily="18" charset="0"/>
                <a:ea typeface="Times New Roman" panose="02020603050405020304" pitchFamily="18" charset="0"/>
              </a:rPr>
              <a:t>.</a:t>
            </a:r>
            <a:endParaRPr lang="vi-VN" sz="2000" dirty="0">
              <a:effectLst/>
              <a:latin typeface="Times New Roman" panose="02020603050405020304" pitchFamily="18" charset="0"/>
              <a:ea typeface="Times New Roman" panose="02020603050405020304" pitchFamily="18" charset="0"/>
            </a:endParaRPr>
          </a:p>
          <a:p>
            <a:pPr>
              <a:lnSpc>
                <a:spcPts val="1950"/>
              </a:lnSpc>
              <a:spcAft>
                <a:spcPts val="1950"/>
              </a:spcAft>
            </a:pPr>
            <a:r>
              <a:rPr lang="en-US" sz="2000" b="1" dirty="0" err="1">
                <a:solidFill>
                  <a:srgbClr val="111111"/>
                </a:solidFill>
                <a:effectLst/>
                <a:latin typeface="Times New Roman" panose="02020603050405020304" pitchFamily="18" charset="0"/>
                <a:ea typeface="Times New Roman" panose="02020603050405020304" pitchFamily="18" charset="0"/>
              </a:rPr>
              <a:t>Dễ</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phát</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triển</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cho</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lập</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trình</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viên</a:t>
            </a:r>
            <a:r>
              <a:rPr lang="en-US" sz="2000" b="1" dirty="0">
                <a:solidFill>
                  <a:srgbClr val="111111"/>
                </a:solidFill>
                <a:effectLst/>
                <a:latin typeface="Times New Roman" panose="02020603050405020304" pitchFamily="18" charset="0"/>
                <a:ea typeface="Times New Roman" panose="02020603050405020304" pitchFamily="18" charset="0"/>
              </a:rPr>
              <a:t>.</a:t>
            </a:r>
            <a:endParaRPr lang="vi-VN" sz="2000" dirty="0">
              <a:effectLst/>
              <a:latin typeface="Times New Roman" panose="02020603050405020304" pitchFamily="18" charset="0"/>
              <a:ea typeface="Times New Roman" panose="02020603050405020304" pitchFamily="18" charset="0"/>
            </a:endParaRPr>
          </a:p>
          <a:p>
            <a:pPr>
              <a:lnSpc>
                <a:spcPts val="1950"/>
              </a:lnSpc>
              <a:spcAft>
                <a:spcPts val="1950"/>
              </a:spcAft>
            </a:pPr>
            <a:r>
              <a:rPr lang="en-US" sz="2000" b="1" dirty="0" err="1">
                <a:solidFill>
                  <a:srgbClr val="111111"/>
                </a:solidFill>
                <a:effectLst/>
                <a:latin typeface="Times New Roman" panose="02020603050405020304" pitchFamily="18" charset="0"/>
                <a:ea typeface="Times New Roman" panose="02020603050405020304" pitchFamily="18" charset="0"/>
              </a:rPr>
              <a:t>Hỗ</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trợ</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nhiều</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ngôn</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ngữ</a:t>
            </a:r>
            <a:endParaRPr lang="vi-VN" sz="2000" dirty="0">
              <a:effectLst/>
              <a:latin typeface="Times New Roman" panose="02020603050405020304" pitchFamily="18" charset="0"/>
              <a:ea typeface="Times New Roman" panose="02020603050405020304" pitchFamily="18" charset="0"/>
            </a:endParaRPr>
          </a:p>
          <a:p>
            <a:pPr>
              <a:lnSpc>
                <a:spcPts val="1950"/>
              </a:lnSpc>
              <a:spcAft>
                <a:spcPts val="1950"/>
              </a:spcAft>
            </a:pPr>
            <a:r>
              <a:rPr lang="en-US" sz="2000" b="1" dirty="0" err="1">
                <a:solidFill>
                  <a:srgbClr val="111111"/>
                </a:solidFill>
                <a:effectLst/>
                <a:latin typeface="Times New Roman" panose="02020603050405020304" pitchFamily="18" charset="0"/>
                <a:ea typeface="Times New Roman" panose="02020603050405020304" pitchFamily="18" charset="0"/>
              </a:rPr>
              <a:t>Có</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thể</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làm</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nhiều</a:t>
            </a:r>
            <a:r>
              <a:rPr lang="en-US" sz="2000" b="1" dirty="0">
                <a:solidFill>
                  <a:srgbClr val="111111"/>
                </a:solidFill>
                <a:effectLst/>
                <a:latin typeface="Times New Roman" panose="02020603050405020304" pitchFamily="18" charset="0"/>
                <a:ea typeface="Times New Roman" panose="02020603050405020304" pitchFamily="18" charset="0"/>
              </a:rPr>
              <a:t> </a:t>
            </a:r>
            <a:r>
              <a:rPr lang="en-US" sz="2000" b="1" dirty="0" err="1">
                <a:solidFill>
                  <a:srgbClr val="111111"/>
                </a:solidFill>
                <a:effectLst/>
                <a:latin typeface="Times New Roman" panose="02020603050405020304" pitchFamily="18" charset="0"/>
                <a:ea typeface="Times New Roman" panose="02020603050405020304" pitchFamily="18" charset="0"/>
              </a:rPr>
              <a:t>loại</a:t>
            </a:r>
            <a:r>
              <a:rPr lang="en-US" sz="2000" b="1" dirty="0">
                <a:solidFill>
                  <a:srgbClr val="111111"/>
                </a:solidFill>
                <a:effectLst/>
                <a:latin typeface="Times New Roman" panose="02020603050405020304" pitchFamily="18" charset="0"/>
                <a:ea typeface="Times New Roman" panose="02020603050405020304" pitchFamily="18" charset="0"/>
              </a:rPr>
              <a:t> website</a:t>
            </a:r>
            <a:endParaRPr lang="vi-VN" sz="2000" dirty="0">
              <a:effectLst/>
              <a:latin typeface="Times New Roman" panose="02020603050405020304" pitchFamily="18" charset="0"/>
              <a:ea typeface="Times New Roman" panose="02020603050405020304" pitchFamily="18" charset="0"/>
            </a:endParaRPr>
          </a:p>
          <a:p>
            <a:endParaRPr lang="vi-VN" dirty="0"/>
          </a:p>
        </p:txBody>
      </p:sp>
    </p:spTree>
    <p:extLst>
      <p:ext uri="{BB962C8B-B14F-4D97-AF65-F5344CB8AC3E}">
        <p14:creationId xmlns:p14="http://schemas.microsoft.com/office/powerpoint/2010/main" val="359825103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0CACC2-FFF4-4A71-AB52-3990597F5007}"/>
              </a:ext>
            </a:extLst>
          </p:cNvPr>
          <p:cNvSpPr/>
          <p:nvPr/>
        </p:nvSpPr>
        <p:spPr>
          <a:xfrm>
            <a:off x="2457717" y="2618842"/>
            <a:ext cx="6657592" cy="1862048"/>
          </a:xfrm>
          <a:prstGeom prst="rect">
            <a:avLst/>
          </a:prstGeom>
          <a:noFill/>
        </p:spPr>
        <p:txBody>
          <a:bodyPr wrap="none" lIns="91440" tIns="45720" rIns="91440" bIns="45720">
            <a:spAutoFit/>
          </a:bodyPr>
          <a:lstStyle/>
          <a:p>
            <a:pPr algn="ctr"/>
            <a:r>
              <a:rPr lang="vi-VN" sz="11500" b="1" i="1" cap="none" spc="0" dirty="0">
                <a:ln w="12700">
                  <a:solidFill>
                    <a:schemeClr val="accent3">
                      <a:lumMod val="50000"/>
                    </a:schemeClr>
                  </a:solidFill>
                  <a:prstDash val="solid"/>
                </a:ln>
                <a:solidFill>
                  <a:schemeClr val="accent6">
                    <a:lumMod val="60000"/>
                    <a:lumOff val="40000"/>
                  </a:schemeClr>
                </a:solidFill>
                <a:effectLst>
                  <a:innerShdw blurRad="177800">
                    <a:schemeClr val="accent3">
                      <a:lumMod val="50000"/>
                    </a:schemeClr>
                  </a:innerShdw>
                </a:effectLst>
              </a:rPr>
              <a:t>THE END</a:t>
            </a:r>
          </a:p>
        </p:txBody>
      </p:sp>
    </p:spTree>
    <p:extLst>
      <p:ext uri="{BB962C8B-B14F-4D97-AF65-F5344CB8AC3E}">
        <p14:creationId xmlns:p14="http://schemas.microsoft.com/office/powerpoint/2010/main" val="263750275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9697-0456-471A-B3C3-8086BFCE0A6D}"/>
              </a:ext>
            </a:extLst>
          </p:cNvPr>
          <p:cNvSpPr>
            <a:spLocks noGrp="1"/>
          </p:cNvSpPr>
          <p:nvPr>
            <p:ph type="ctrTitle"/>
          </p:nvPr>
        </p:nvSpPr>
        <p:spPr>
          <a:xfrm>
            <a:off x="1524000" y="587829"/>
            <a:ext cx="4046806" cy="587828"/>
          </a:xfrm>
        </p:spPr>
        <p:txBody>
          <a:bodyPr>
            <a:noAutofit/>
          </a:bodyPr>
          <a:lstStyle/>
          <a:p>
            <a:pPr algn="l"/>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vi-VN" sz="2800" b="1" dirty="0">
                <a:effectLst/>
                <a:latin typeface="Times New Roman" panose="02020603050405020304" pitchFamily="18" charset="0"/>
                <a:cs typeface="Times New Roman" panose="02020603050405020304" pitchFamily="18" charset="0"/>
              </a:rPr>
              <a:t>Posts (bài viết)</a:t>
            </a:r>
            <a:endParaRPr lang="en-US" sz="8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066D8E8-EE53-45C0-B369-78BD77E2107C}"/>
              </a:ext>
            </a:extLst>
          </p:cNvPr>
          <p:cNvSpPr>
            <a:spLocks noGrp="1"/>
          </p:cNvSpPr>
          <p:nvPr>
            <p:ph type="subTitle" idx="1"/>
          </p:nvPr>
        </p:nvSpPr>
        <p:spPr>
          <a:xfrm>
            <a:off x="351692" y="1420837"/>
            <a:ext cx="5969391" cy="4849334"/>
          </a:xfrm>
        </p:spPr>
        <p:txBody>
          <a:bodyPr>
            <a:normAutofit/>
          </a:bodyPr>
          <a:lstStyle/>
          <a:p>
            <a:pPr algn="l" fontAlgn="base">
              <a:spcAft>
                <a:spcPts val="1500"/>
              </a:spcAft>
            </a:pP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Posts</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website.</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base">
              <a:spcAft>
                <a:spcPts val="1500"/>
              </a:spcAft>
            </a:pPr>
            <a:r>
              <a:rPr lang="en-US"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All posts(</a:t>
            </a:r>
            <a:r>
              <a:rPr lang="en-US" b="1"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liệt</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kê</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gn="l" fontAlgn="base">
              <a:spcAft>
                <a:spcPts val="1500"/>
              </a:spcAft>
            </a:pPr>
            <a:r>
              <a:rPr lang="en-US"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Add new</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Nơi</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sửa</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cũ</a:t>
            </a:r>
            <a:r>
              <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gn="l" fontAlgn="base">
              <a:spcAft>
                <a:spcPts val="1500"/>
              </a:spcAft>
            </a:pPr>
            <a:r>
              <a:rPr lang="vi-VN" b="1"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Categories</a:t>
            </a:r>
            <a:r>
              <a:rPr lang="vi-VN"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(Chuyên mục).Tại đây bạn có thể liệt kê các chủ đề cho các bài viết</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base">
              <a:spcAft>
                <a:spcPts val="1500"/>
              </a:spcAft>
            </a:pPr>
            <a:endParaRPr lang="en-US"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base">
              <a:spcAft>
                <a:spcPts val="1500"/>
              </a:spcAft>
            </a:pPr>
            <a:endParaRPr lang="en-US" sz="3200" dirty="0">
              <a:latin typeface="Times New Roman" panose="02020603050405020304" pitchFamily="18" charset="0"/>
              <a:cs typeface="Times New Roman" panose="02020603050405020304" pitchFamily="18" charset="0"/>
            </a:endParaRPr>
          </a:p>
        </p:txBody>
      </p:sp>
      <p:pic>
        <p:nvPicPr>
          <p:cNvPr id="37" name="Picture 36">
            <a:extLst>
              <a:ext uri="{FF2B5EF4-FFF2-40B4-BE49-F238E27FC236}">
                <a16:creationId xmlns:a16="http://schemas.microsoft.com/office/drawing/2014/main" id="{5E61A96E-4EFE-4BA8-80B7-A8ADDC3392A0}"/>
              </a:ext>
            </a:extLst>
          </p:cNvPr>
          <p:cNvPicPr/>
          <p:nvPr/>
        </p:nvPicPr>
        <p:blipFill>
          <a:blip r:embed="rId2"/>
          <a:stretch>
            <a:fillRect/>
          </a:stretch>
        </p:blipFill>
        <p:spPr>
          <a:xfrm>
            <a:off x="6696222" y="1420838"/>
            <a:ext cx="5144086" cy="5203898"/>
          </a:xfrm>
          <a:prstGeom prst="rect">
            <a:avLst/>
          </a:prstGeom>
        </p:spPr>
      </p:pic>
    </p:spTree>
    <p:extLst>
      <p:ext uri="{BB962C8B-B14F-4D97-AF65-F5344CB8AC3E}">
        <p14:creationId xmlns:p14="http://schemas.microsoft.com/office/powerpoint/2010/main" val="67611400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442D01-EC1F-4280-85E9-4BFF151E5512}"/>
              </a:ext>
            </a:extLst>
          </p:cNvPr>
          <p:cNvSpPr>
            <a:spLocks noGrp="1"/>
          </p:cNvSpPr>
          <p:nvPr>
            <p:ph idx="1"/>
          </p:nvPr>
        </p:nvSpPr>
        <p:spPr>
          <a:xfrm>
            <a:off x="365760" y="111966"/>
            <a:ext cx="11071274" cy="6471713"/>
          </a:xfrm>
        </p:spPr>
        <p:txBody>
          <a:bodyPr/>
          <a:lstStyle/>
          <a:p>
            <a:pPr marL="0" indent="0">
              <a:buNone/>
            </a:pPr>
            <a:endParaRPr lang="en-US" sz="1800" dirty="0">
              <a:solidFill>
                <a:srgbClr val="383838"/>
              </a:solidFill>
              <a:effectLst/>
              <a:latin typeface="Times New Roman" panose="02020603050405020304" pitchFamily="18" charset="0"/>
              <a:ea typeface="Times New Roman" panose="02020603050405020304" pitchFamily="18" charset="0"/>
            </a:endParaRPr>
          </a:p>
          <a:p>
            <a:pPr marL="0" indent="0">
              <a:buNone/>
            </a:pPr>
            <a:r>
              <a:rPr lang="vi-VN" dirty="0">
                <a:effectLst/>
                <a:latin typeface="+mj-lt"/>
                <a:ea typeface="Arial" panose="020B0604020202020204" pitchFamily="34" charset="0"/>
              </a:rPr>
              <a:t>2. </a:t>
            </a:r>
            <a:r>
              <a:rPr lang="vi-VN" b="1" dirty="0">
                <a:effectLst/>
                <a:latin typeface="+mj-lt"/>
                <a:ea typeface="Arial" panose="020B0604020202020204" pitchFamily="34" charset="0"/>
              </a:rPr>
              <a:t>Media(Thư viện).</a:t>
            </a:r>
            <a:endParaRPr lang="en-US" dirty="0">
              <a:solidFill>
                <a:srgbClr val="383838"/>
              </a:solidFill>
              <a:latin typeface="+mj-lt"/>
              <a:ea typeface="Times New Roman" panose="02020603050405020304" pitchFamily="18" charset="0"/>
            </a:endParaRPr>
          </a:p>
          <a:p>
            <a:pPr algn="just" fontAlgn="base">
              <a:spcAft>
                <a:spcPts val="1500"/>
              </a:spcAft>
            </a:pPr>
            <a:r>
              <a:rPr lang="en-US" sz="2000" dirty="0" err="1">
                <a:solidFill>
                  <a:srgbClr val="383838"/>
                </a:solidFill>
                <a:effectLst/>
                <a:latin typeface="Times New Roman" panose="02020603050405020304" pitchFamily="18" charset="0"/>
                <a:ea typeface="Times New Roman" panose="02020603050405020304" pitchFamily="18" charset="0"/>
              </a:rPr>
              <a:t>Đây</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là</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nơi</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bạn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sẽ</a:t>
            </a:r>
            <a:r>
              <a:rPr lang="en-US" sz="2000" dirty="0">
                <a:solidFill>
                  <a:srgbClr val="383838"/>
                </a:solidFill>
                <a:effectLst/>
                <a:latin typeface="Times New Roman" panose="02020603050405020304" pitchFamily="18" charset="0"/>
                <a:ea typeface="Times New Roman" panose="02020603050405020304" pitchFamily="18" charset="0"/>
              </a:rPr>
              <a:t> upload </a:t>
            </a:r>
            <a:r>
              <a:rPr lang="en-US" sz="2000" dirty="0" err="1">
                <a:solidFill>
                  <a:srgbClr val="383838"/>
                </a:solidFill>
                <a:effectLst/>
                <a:latin typeface="Times New Roman" panose="02020603050405020304" pitchFamily="18" charset="0"/>
                <a:ea typeface="Times New Roman" panose="02020603050405020304" pitchFamily="18" charset="0"/>
              </a:rPr>
              <a:t>dữ</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liệu</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của</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mình</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lên</a:t>
            </a:r>
            <a:r>
              <a:rPr lang="en-US" sz="2000" dirty="0">
                <a:solidFill>
                  <a:srgbClr val="383838"/>
                </a:solidFill>
                <a:effectLst/>
                <a:latin typeface="Times New Roman" panose="02020603050405020304" pitchFamily="18" charset="0"/>
                <a:ea typeface="Times New Roman" panose="02020603050405020304" pitchFamily="18" charset="0"/>
              </a:rPr>
              <a:t> website, </a:t>
            </a:r>
            <a:r>
              <a:rPr lang="en-US" sz="2000" dirty="0" err="1">
                <a:solidFill>
                  <a:srgbClr val="383838"/>
                </a:solidFill>
                <a:effectLst/>
                <a:latin typeface="Times New Roman" panose="02020603050405020304" pitchFamily="18" charset="0"/>
                <a:ea typeface="Times New Roman" panose="02020603050405020304" pitchFamily="18" charset="0"/>
              </a:rPr>
              <a:t>như</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là</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hình</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ảnh</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dạng</a:t>
            </a:r>
            <a:r>
              <a:rPr lang="en-US" sz="2000" dirty="0">
                <a:solidFill>
                  <a:srgbClr val="383838"/>
                </a:solidFill>
                <a:effectLst/>
                <a:latin typeface="Times New Roman" panose="02020603050405020304" pitchFamily="18" charset="0"/>
                <a:ea typeface="Times New Roman" panose="02020603050405020304" pitchFamily="18" charset="0"/>
              </a:rPr>
              <a:t> file docx, </a:t>
            </a:r>
            <a:r>
              <a:rPr lang="en-US" sz="2000" dirty="0" err="1">
                <a:solidFill>
                  <a:srgbClr val="383838"/>
                </a:solidFill>
                <a:effectLst/>
                <a:latin typeface="Times New Roman" panose="02020603050405020304" pitchFamily="18" charset="0"/>
                <a:ea typeface="Times New Roman" panose="02020603050405020304" pitchFamily="18" charset="0"/>
              </a:rPr>
              <a:t>Phần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này</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cũng</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tương</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tự</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như</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phần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bài</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viết</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chỉ</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có</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khác</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là</a:t>
            </a:r>
            <a:r>
              <a:rPr lang="en-US" sz="2000" dirty="0">
                <a:solidFill>
                  <a:srgbClr val="383838"/>
                </a:solidFill>
                <a:effectLst/>
                <a:latin typeface="Times New Roman" panose="02020603050405020304" pitchFamily="18" charset="0"/>
                <a:ea typeface="Times New Roman" panose="02020603050405020304" pitchFamily="18" charset="0"/>
              </a:rPr>
              <a:t> ở </a:t>
            </a:r>
            <a:r>
              <a:rPr lang="en-US" sz="2000" dirty="0" err="1">
                <a:solidFill>
                  <a:srgbClr val="383838"/>
                </a:solidFill>
                <a:effectLst/>
                <a:latin typeface="Times New Roman" panose="02020603050405020304" pitchFamily="18" charset="0"/>
                <a:ea typeface="Times New Roman" panose="02020603050405020304" pitchFamily="18" charset="0"/>
              </a:rPr>
              <a:t>phần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này</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thì</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một</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trang</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hoàn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toàn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độc</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lập</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không</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có</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sự</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liên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kết</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nào</a:t>
            </a:r>
            <a:r>
              <a:rPr lang="en-US" sz="2000" dirty="0">
                <a:solidFill>
                  <a:srgbClr val="383838"/>
                </a:solidFill>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0" indent="0" fontAlgn="base">
              <a:lnSpc>
                <a:spcPct val="115000"/>
              </a:lnSpc>
              <a:buNone/>
            </a:pPr>
            <a:r>
              <a:rPr lang="vi-VN" b="1" dirty="0">
                <a:solidFill>
                  <a:srgbClr val="383838"/>
                </a:solidFill>
                <a:effectLst/>
                <a:latin typeface="Times New Roman" panose="02020603050405020304" pitchFamily="18" charset="0"/>
              </a:rPr>
              <a:t>3. P</a:t>
            </a:r>
            <a:r>
              <a:rPr lang="vi-VN" b="1" dirty="0">
                <a:solidFill>
                  <a:srgbClr val="434343"/>
                </a:solidFill>
                <a:effectLst/>
                <a:latin typeface="Times New Roman" panose="02020603050405020304" pitchFamily="18" charset="0"/>
              </a:rPr>
              <a:t>ages (trang).</a:t>
            </a:r>
            <a:endParaRPr lang="en-US" b="1" dirty="0">
              <a:solidFill>
                <a:srgbClr val="383838"/>
              </a:solidFill>
              <a:effectLst/>
              <a:latin typeface="Times New Roman" panose="02020603050405020304" pitchFamily="18" charset="0"/>
              <a:ea typeface="Times New Roman" panose="02020603050405020304" pitchFamily="18" charset="0"/>
            </a:endParaRPr>
          </a:p>
          <a:p>
            <a:pPr fontAlgn="base">
              <a:lnSpc>
                <a:spcPct val="115000"/>
              </a:lnSpc>
            </a:pPr>
            <a:r>
              <a:rPr lang="en-US" sz="2000"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All pages</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fontAlgn="base">
              <a:lnSpc>
                <a:spcPct val="115000"/>
              </a:lnSpc>
            </a:pP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Liệt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kê</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website.</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df…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file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mp3, mp4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endPar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file video v.v.</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0F6B748-24EC-4850-8DC7-D9E64D6E2F03}"/>
              </a:ext>
            </a:extLst>
          </p:cNvPr>
          <p:cNvPicPr/>
          <p:nvPr/>
        </p:nvPicPr>
        <p:blipFill>
          <a:blip r:embed="rId2"/>
          <a:stretch>
            <a:fillRect/>
          </a:stretch>
        </p:blipFill>
        <p:spPr>
          <a:xfrm>
            <a:off x="5261318" y="1716258"/>
            <a:ext cx="5936566" cy="4642339"/>
          </a:xfrm>
          <a:prstGeom prst="rect">
            <a:avLst/>
          </a:prstGeom>
        </p:spPr>
      </p:pic>
    </p:spTree>
    <p:extLst>
      <p:ext uri="{BB962C8B-B14F-4D97-AF65-F5344CB8AC3E}">
        <p14:creationId xmlns:p14="http://schemas.microsoft.com/office/powerpoint/2010/main" val="294716596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1267-F8D4-4CCC-9205-97733A151387}"/>
              </a:ext>
            </a:extLst>
          </p:cNvPr>
          <p:cNvSpPr>
            <a:spLocks noGrp="1"/>
          </p:cNvSpPr>
          <p:nvPr>
            <p:ph type="title"/>
          </p:nvPr>
        </p:nvSpPr>
        <p:spPr>
          <a:xfrm>
            <a:off x="838200" y="365126"/>
            <a:ext cx="10515600" cy="754548"/>
          </a:xfrm>
        </p:spPr>
        <p:txBody>
          <a:bodyPr>
            <a:normAutofit/>
          </a:bodyPr>
          <a:lstStyle/>
          <a:p>
            <a:r>
              <a:rPr lang="en-US" sz="2800" b="1" dirty="0">
                <a:solidFill>
                  <a:srgbClr val="434343"/>
                </a:solidFill>
                <a:effectLst/>
                <a:latin typeface="Times New Roman" panose="02020603050405020304" pitchFamily="18" charset="0"/>
              </a:rPr>
              <a:t>4. </a:t>
            </a:r>
            <a:r>
              <a:rPr lang="vi-VN" sz="2800" b="1" dirty="0">
                <a:solidFill>
                  <a:srgbClr val="434343"/>
                </a:solidFill>
                <a:effectLst/>
                <a:latin typeface="Times New Roman" panose="02020603050405020304" pitchFamily="18" charset="0"/>
              </a:rPr>
              <a:t>Comments (phản hồi)</a:t>
            </a:r>
            <a:r>
              <a:rPr lang="en-US" sz="2800" b="1" dirty="0">
                <a:solidFill>
                  <a:srgbClr val="434343"/>
                </a:solidFill>
                <a:effectLst/>
                <a:latin typeface="Times New Roman" panose="02020603050405020304" pitchFamily="18" charset="0"/>
              </a:rPr>
              <a:t>.</a:t>
            </a:r>
            <a:endParaRPr lang="en-US" sz="6000" dirty="0"/>
          </a:p>
        </p:txBody>
      </p:sp>
      <p:sp>
        <p:nvSpPr>
          <p:cNvPr id="3" name="Content Placeholder 2">
            <a:extLst>
              <a:ext uri="{FF2B5EF4-FFF2-40B4-BE49-F238E27FC236}">
                <a16:creationId xmlns:a16="http://schemas.microsoft.com/office/drawing/2014/main" id="{D5AC7695-2E0F-4E69-93C8-426C07D8CF2F}"/>
              </a:ext>
            </a:extLst>
          </p:cNvPr>
          <p:cNvSpPr>
            <a:spLocks noGrp="1"/>
          </p:cNvSpPr>
          <p:nvPr>
            <p:ph idx="1"/>
          </p:nvPr>
        </p:nvSpPr>
        <p:spPr>
          <a:xfrm>
            <a:off x="914400" y="1371600"/>
            <a:ext cx="10439400" cy="5281224"/>
          </a:xfrm>
        </p:spPr>
        <p:txBody>
          <a:bodyPr/>
          <a:lstStyle/>
          <a:p>
            <a:r>
              <a:rPr lang="en-US" sz="2000" dirty="0" err="1">
                <a:solidFill>
                  <a:srgbClr val="383838"/>
                </a:solidFill>
                <a:effectLst/>
                <a:latin typeface="Times New Roman" panose="02020603050405020304" pitchFamily="18" charset="0"/>
                <a:ea typeface="Times New Roman" panose="02020603050405020304" pitchFamily="18" charset="0"/>
              </a:rPr>
              <a:t>Tại</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đây</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bạn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sẽ</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biết</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được</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có</a:t>
            </a:r>
            <a:r>
              <a:rPr lang="en-US" sz="2000" dirty="0">
                <a:solidFill>
                  <a:srgbClr val="383838"/>
                </a:solidFill>
                <a:effectLst/>
                <a:latin typeface="Times New Roman" panose="02020603050405020304" pitchFamily="18" charset="0"/>
                <a:ea typeface="Times New Roman" panose="02020603050405020304" pitchFamily="18" charset="0"/>
              </a:rPr>
              <a:t> bao </a:t>
            </a:r>
            <a:r>
              <a:rPr lang="en-US" sz="2000" dirty="0" err="1">
                <a:solidFill>
                  <a:srgbClr val="383838"/>
                </a:solidFill>
                <a:effectLst/>
                <a:latin typeface="Times New Roman" panose="02020603050405020304" pitchFamily="18" charset="0"/>
                <a:ea typeface="Times New Roman" panose="02020603050405020304" pitchFamily="18" charset="0"/>
              </a:rPr>
              <a:t>nhiêu</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bình</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luận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trên</a:t>
            </a:r>
            <a:r>
              <a:rPr lang="en-US" sz="2000" dirty="0">
                <a:solidFill>
                  <a:srgbClr val="383838"/>
                </a:solidFill>
                <a:effectLst/>
                <a:latin typeface="Times New Roman" panose="02020603050405020304" pitchFamily="18" charset="0"/>
                <a:ea typeface="Times New Roman" panose="02020603050405020304" pitchFamily="18" charset="0"/>
              </a:rPr>
              <a:t> website, </a:t>
            </a:r>
            <a:r>
              <a:rPr lang="en-US" sz="2000" dirty="0" err="1">
                <a:solidFill>
                  <a:srgbClr val="383838"/>
                </a:solidFill>
                <a:effectLst/>
                <a:latin typeface="Times New Roman" panose="02020603050405020304" pitchFamily="18" charset="0"/>
                <a:ea typeface="Times New Roman" panose="02020603050405020304" pitchFamily="18" charset="0"/>
              </a:rPr>
              <a:t>nếu</a:t>
            </a:r>
            <a:r>
              <a:rPr lang="en-US" sz="2000" dirty="0">
                <a:solidFill>
                  <a:srgbClr val="383838"/>
                </a:solidFill>
                <a:effectLst/>
                <a:latin typeface="Times New Roman" panose="02020603050405020304" pitchFamily="18" charset="0"/>
                <a:ea typeface="Times New Roman" panose="02020603050405020304" pitchFamily="18" charset="0"/>
              </a:rPr>
              <a:t> website </a:t>
            </a:r>
            <a:r>
              <a:rPr lang="en-US" sz="2000" dirty="0" err="1">
                <a:solidFill>
                  <a:srgbClr val="383838"/>
                </a:solidFill>
                <a:effectLst/>
                <a:latin typeface="Times New Roman" panose="02020603050405020304" pitchFamily="18" charset="0"/>
                <a:ea typeface="Times New Roman" panose="02020603050405020304" pitchFamily="18" charset="0"/>
              </a:rPr>
              <a:t>thường</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xuyên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có</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những</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bình</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luận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nên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để</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phần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bình</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luận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này</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trên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phần</a:t>
            </a:r>
            <a:r>
              <a:rPr lang="en-US" sz="2000" dirty="0">
                <a:solidFill>
                  <a:srgbClr val="383838"/>
                </a:solidFill>
                <a:effectLst/>
                <a:latin typeface="Times New Roman" panose="02020603050405020304" pitchFamily="18" charset="0"/>
                <a:ea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rPr>
              <a:t>bản</a:t>
            </a:r>
            <a:r>
              <a:rPr lang="en-US" sz="2000" dirty="0">
                <a:solidFill>
                  <a:srgbClr val="383838"/>
                </a:solidFill>
                <a:effectLst/>
                <a:latin typeface="Times New Roman" panose="02020603050405020304" pitchFamily="18" charset="0"/>
                <a:ea typeface="Times New Roman" panose="02020603050405020304" pitchFamily="18" charset="0"/>
              </a:rPr>
              <a:t> tin.</a:t>
            </a:r>
            <a:endParaRPr lang="en-US" sz="2000" dirty="0">
              <a:latin typeface="Times New Roman" panose="02020603050405020304" pitchFamily="18" charset="0"/>
              <a:ea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456C55D9-B760-4466-881E-6397FC2CF4C2}"/>
              </a:ext>
            </a:extLst>
          </p:cNvPr>
          <p:cNvPicPr/>
          <p:nvPr/>
        </p:nvPicPr>
        <p:blipFill>
          <a:blip r:embed="rId2"/>
          <a:stretch>
            <a:fillRect/>
          </a:stretch>
        </p:blipFill>
        <p:spPr>
          <a:xfrm>
            <a:off x="914400" y="2644726"/>
            <a:ext cx="10030265" cy="3848147"/>
          </a:xfrm>
          <a:prstGeom prst="rect">
            <a:avLst/>
          </a:prstGeom>
        </p:spPr>
      </p:pic>
    </p:spTree>
    <p:extLst>
      <p:ext uri="{BB962C8B-B14F-4D97-AF65-F5344CB8AC3E}">
        <p14:creationId xmlns:p14="http://schemas.microsoft.com/office/powerpoint/2010/main" val="80570222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98541-DF86-4CF0-96AD-4A0B268C4CB3}"/>
              </a:ext>
            </a:extLst>
          </p:cNvPr>
          <p:cNvSpPr>
            <a:spLocks noGrp="1"/>
          </p:cNvSpPr>
          <p:nvPr>
            <p:ph type="title"/>
          </p:nvPr>
        </p:nvSpPr>
        <p:spPr/>
        <p:txBody>
          <a:bodyPr>
            <a:normAutofit/>
          </a:bodyPr>
          <a:lstStyle/>
          <a:p>
            <a:pPr>
              <a:lnSpc>
                <a:spcPct val="115000"/>
              </a:lnSpc>
              <a:spcBef>
                <a:spcPts val="1600"/>
              </a:spcBef>
              <a:spcAft>
                <a:spcPts val="400"/>
              </a:spcAft>
            </a:pPr>
            <a:r>
              <a:rPr lang="vi-VN" sz="2800" b="1" dirty="0">
                <a:solidFill>
                  <a:srgbClr val="434343"/>
                </a:solidFill>
                <a:effectLst/>
                <a:latin typeface="Times New Roman" panose="02020603050405020304" pitchFamily="18" charset="0"/>
              </a:rPr>
              <a:t>5. Appearance</a:t>
            </a:r>
            <a:br>
              <a:rPr lang="en-US" sz="1800" b="1" dirty="0">
                <a:solidFill>
                  <a:srgbClr val="434343"/>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0B56EEDE-367E-4B14-A54A-C954703DB1C0}"/>
              </a:ext>
            </a:extLst>
          </p:cNvPr>
          <p:cNvSpPr>
            <a:spLocks noGrp="1"/>
          </p:cNvSpPr>
          <p:nvPr>
            <p:ph idx="1"/>
          </p:nvPr>
        </p:nvSpPr>
        <p:spPr>
          <a:xfrm>
            <a:off x="393895" y="1378633"/>
            <a:ext cx="5702105" cy="5317589"/>
          </a:xfrm>
        </p:spPr>
        <p:txBody>
          <a:bodyPr>
            <a:normAutofit fontScale="92500"/>
          </a:bodyPr>
          <a:lstStyle/>
          <a:p>
            <a:pPr>
              <a:lnSpc>
                <a:spcPct val="150000"/>
              </a:lnSpc>
            </a:pPr>
            <a:r>
              <a:rPr lang="en-US" sz="2000" b="1"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Themes(</a:t>
            </a:r>
            <a:r>
              <a:rPr lang="vi-VN" sz="2000" b="1"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Giao diện</a:t>
            </a:r>
            <a:r>
              <a:rPr lang="en-US" sz="2000" b="1"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Đây là phần cài đặt các giao diện có sẵn</a:t>
            </a:r>
            <a:r>
              <a:rPr lang="en-US" sz="2000"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a:t>
            </a:r>
            <a:r>
              <a:rPr lang="vi-VN" sz="2000" dirty="0">
                <a:solidFill>
                  <a:srgbClr val="383838"/>
                </a:solidFill>
                <a:effectLst/>
                <a:latin typeface="Times New Roman" panose="02020603050405020304" pitchFamily="18" charset="0"/>
                <a:ea typeface="Arial" panose="020B0604020202020204" pitchFamily="34" charset="0"/>
                <a:cs typeface="Times New Roman" panose="02020603050405020304" pitchFamily="18" charset="0"/>
              </a:rPr>
              <a:t> được WordPress hỗ trợ miễn phí, hoặc có thể tự cài đặt các bản theme WordPress mua ở bên các đơn vị cung cấp</a:t>
            </a:r>
            <a:r>
              <a:rPr lang="vi-VN" sz="20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theme WordPress.</a:t>
            </a:r>
            <a:br>
              <a:rPr lang="en-US" sz="2000" dirty="0">
                <a:effectLst/>
                <a:latin typeface="Times New Roman" panose="02020603050405020304" pitchFamily="18" charset="0"/>
                <a:ea typeface="Arial" panose="020B0604020202020204" pitchFamily="34" charset="0"/>
                <a:cs typeface="Times New Roman" panose="02020603050405020304" pitchFamily="18" charset="0"/>
              </a:rPr>
            </a:br>
            <a:r>
              <a:rPr lang="en-US" sz="2000"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Customize(</a:t>
            </a:r>
            <a:r>
              <a:rPr lang="en-US" sz="2000" b="1"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Tùy</a:t>
            </a:r>
            <a:r>
              <a:rPr lang="en-US" sz="2000"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2000"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theme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mình</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đọc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Doc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theme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tùy</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phù</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50000"/>
              </a:lnSpc>
            </a:pPr>
            <a:r>
              <a:rPr lang="en-US" sz="2000" b="1"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Widget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widget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website, widget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chèn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code,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website.</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BF253BB-8983-454B-AB97-D8D57E05FD27}"/>
              </a:ext>
            </a:extLst>
          </p:cNvPr>
          <p:cNvPicPr/>
          <p:nvPr/>
        </p:nvPicPr>
        <p:blipFill>
          <a:blip r:embed="rId2"/>
          <a:stretch>
            <a:fillRect/>
          </a:stretch>
        </p:blipFill>
        <p:spPr>
          <a:xfrm>
            <a:off x="6939559" y="1378633"/>
            <a:ext cx="5029200" cy="5008099"/>
          </a:xfrm>
          <a:prstGeom prst="rect">
            <a:avLst/>
          </a:prstGeom>
        </p:spPr>
      </p:pic>
    </p:spTree>
    <p:extLst>
      <p:ext uri="{BB962C8B-B14F-4D97-AF65-F5344CB8AC3E}">
        <p14:creationId xmlns:p14="http://schemas.microsoft.com/office/powerpoint/2010/main" val="35960141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801A-CBBF-4382-9DB3-01E67F771FC4}"/>
              </a:ext>
            </a:extLst>
          </p:cNvPr>
          <p:cNvSpPr>
            <a:spLocks noGrp="1"/>
          </p:cNvSpPr>
          <p:nvPr>
            <p:ph type="title"/>
          </p:nvPr>
        </p:nvSpPr>
        <p:spPr>
          <a:xfrm>
            <a:off x="838200" y="365126"/>
            <a:ext cx="10515600" cy="931830"/>
          </a:xfrm>
        </p:spPr>
        <p:txBody>
          <a:bodyPr>
            <a:normAutofit fontScale="90000"/>
          </a:bodyPr>
          <a:lstStyle/>
          <a:p>
            <a:r>
              <a:rPr lang="en-US" sz="3100" b="1" dirty="0">
                <a:solidFill>
                  <a:srgbClr val="434343"/>
                </a:solidFill>
                <a:effectLst/>
                <a:latin typeface="Times New Roman" panose="02020603050405020304" pitchFamily="18" charset="0"/>
              </a:rPr>
              <a:t>6. Menu. </a:t>
            </a:r>
            <a:br>
              <a:rPr lang="en-US" sz="1800" b="1" dirty="0">
                <a:solidFill>
                  <a:srgbClr val="434343"/>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1540273C-DF1D-44A0-A3B9-717D67CABCE0}"/>
              </a:ext>
            </a:extLst>
          </p:cNvPr>
          <p:cNvSpPr>
            <a:spLocks noGrp="1"/>
          </p:cNvSpPr>
          <p:nvPr>
            <p:ph idx="1"/>
          </p:nvPr>
        </p:nvSpPr>
        <p:spPr>
          <a:xfrm>
            <a:off x="838200" y="1296956"/>
            <a:ext cx="10515600" cy="4880007"/>
          </a:xfrm>
        </p:spPr>
        <p:txBody>
          <a:bodyPr/>
          <a:lstStyle/>
          <a:p>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thanh</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ngang</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chứa</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menu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nói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nơi</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000" dirty="0">
                <a:solidFill>
                  <a:srgbClr val="38383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241545D-2FD3-4D78-B147-97EBBED2D5CD}"/>
              </a:ext>
            </a:extLst>
          </p:cNvPr>
          <p:cNvPicPr/>
          <p:nvPr/>
        </p:nvPicPr>
        <p:blipFill>
          <a:blip r:embed="rId2"/>
          <a:stretch>
            <a:fillRect/>
          </a:stretch>
        </p:blipFill>
        <p:spPr>
          <a:xfrm>
            <a:off x="1097280" y="2461846"/>
            <a:ext cx="9509759" cy="4031028"/>
          </a:xfrm>
          <a:prstGeom prst="rect">
            <a:avLst/>
          </a:prstGeom>
        </p:spPr>
      </p:pic>
    </p:spTree>
    <p:extLst>
      <p:ext uri="{BB962C8B-B14F-4D97-AF65-F5344CB8AC3E}">
        <p14:creationId xmlns:p14="http://schemas.microsoft.com/office/powerpoint/2010/main" val="160836522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1051</Words>
  <Application>Microsoft Office PowerPoint</Application>
  <PresentationFormat>Widescreen</PresentationFormat>
  <Paragraphs>109</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TRƯỜNG CAO ĐẲNG CÔNG NGHỆ THỦ ĐỨC Khoa Công Nghệ Thông Tin </vt:lpstr>
      <vt:lpstr>Giới thiệu wordpress </vt:lpstr>
      <vt:lpstr>Giới thiệu wordpress </vt:lpstr>
      <vt:lpstr>Tiện ích của WordPress</vt:lpstr>
      <vt:lpstr>          1.Posts (bài viết)</vt:lpstr>
      <vt:lpstr>PowerPoint Presentation</vt:lpstr>
      <vt:lpstr>4. Comments (phản hồi).</vt:lpstr>
      <vt:lpstr>5. Appearance </vt:lpstr>
      <vt:lpstr>6. Menu.  </vt:lpstr>
      <vt:lpstr>7. Plugins (gói mở rộng)  </vt:lpstr>
      <vt:lpstr>8. User (thành viên) </vt:lpstr>
      <vt:lpstr>PowerPoint Presentation</vt:lpstr>
      <vt:lpstr>II. TẠO WEBSITE VỚI WORDPRESS</vt:lpstr>
      <vt:lpstr>II. TẠO WEBSITE VỚI WORDPRESS</vt:lpstr>
      <vt:lpstr>II. TẠO WEBSITE VỚI WORDPRESS</vt:lpstr>
      <vt:lpstr>PowerPoint Presentation</vt:lpstr>
      <vt:lpstr>PowerPoint Presentation</vt:lpstr>
      <vt:lpstr>PowerPoint Presentation</vt:lpstr>
      <vt:lpstr>PowerPoint Presentation</vt:lpstr>
      <vt:lpstr>PowerPoint Presentation</vt:lpstr>
      <vt:lpstr>4.Thêm Post Meta vào WordPress </vt:lpstr>
      <vt:lpstr>PowerPoint Presentation</vt:lpstr>
      <vt:lpstr>III. PLUGIN</vt:lpstr>
      <vt:lpstr>PowerPoint Presentation</vt:lpstr>
      <vt:lpstr>Akismet Anti-Spam </vt:lpstr>
      <vt:lpstr>Ivory Search </vt:lpstr>
      <vt:lpstr>MetaSlider </vt:lpstr>
      <vt:lpstr>WP Mail SMTP</vt:lpstr>
      <vt:lpstr> WP-PageNavi </vt:lpstr>
      <vt:lpstr>  WPForms Lite </vt:lpstr>
      <vt:lpstr>VI. TRANG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CAO ĐẲNG CÔNG NGHỆ THỦ ĐỨC Khoa Công Nghệ Thông Tin </dc:title>
  <dc:creator>ES1-533</dc:creator>
  <cp:lastModifiedBy>ES1-533</cp:lastModifiedBy>
  <cp:revision>19</cp:revision>
  <dcterms:created xsi:type="dcterms:W3CDTF">2021-01-08T07:25:25Z</dcterms:created>
  <dcterms:modified xsi:type="dcterms:W3CDTF">2021-01-08T16:33:18Z</dcterms:modified>
</cp:coreProperties>
</file>